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embeddedFontLst>
    <p:embeddedFont>
      <p:font typeface="Calibri (MS)" panose="020B0604020202020204" charset="0"/>
      <p:regular r:id="rId49"/>
    </p:embeddedFont>
    <p:embeddedFont>
      <p:font typeface="IBM Plex Sans Condensed" panose="020B0506050203000203" pitchFamily="3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8" d="100"/>
          <a:sy n="78"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jpeg"/><Relationship Id="rId9" Type="http://schemas.openxmlformats.org/officeDocument/2006/relationships/hyperlink" Target="https://github.com/farishelmi17/SpaceX/blob/main/notebook:Data_Wrangling_9HnvfsJ5G.ipynb"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4.png"/><Relationship Id="rId7" Type="http://schemas.openxmlformats.org/officeDocument/2006/relationships/image" Target="../media/image57.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6.svg"/><Relationship Id="rId11" Type="http://schemas.openxmlformats.org/officeDocument/2006/relationships/hyperlink" Target="https://github.com/farishelmi17/SpaceX/blob/main/notebook:Exploratory_Data_Analysis_with_Visualisation_Lab_jJkKVG6F1.ipynb" TargetMode="External"/><Relationship Id="rId5" Type="http://schemas.openxmlformats.org/officeDocument/2006/relationships/image" Target="../media/image23.png"/><Relationship Id="rId10" Type="http://schemas.openxmlformats.org/officeDocument/2006/relationships/image" Target="../media/image60.jpeg"/><Relationship Id="rId4" Type="http://schemas.openxmlformats.org/officeDocument/2006/relationships/image" Target="../media/image55.svg"/><Relationship Id="rId9" Type="http://schemas.openxmlformats.org/officeDocument/2006/relationships/image" Target="../media/image59.jpeg"/></Relationships>
</file>

<file path=ppt/slides/_rels/slide12.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jpeg"/><Relationship Id="rId9" Type="http://schemas.openxmlformats.org/officeDocument/2006/relationships/hyperlink" Target="https://github.com/farishelmi17/SpaceX/blob/main/notebook:Exploratory_Data_Analysis_with_Visualisation_Lab_jJkKVG6F1.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hyperlink" Target="https://github.com/farishelmi17/SpaceX/blob/main/notebook:Exploratory_Data_Analysis_with_SQL__eqznon1EA.ipynb" TargetMode="External"/><Relationship Id="rId4" Type="http://schemas.openxmlformats.org/officeDocument/2006/relationships/image" Target="../media/image68.sv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hyperlink" Target="https://github.com/farishelmi17/SpaceX/blob/main/notebook:Interactive_Visual_Analytics_with_Folium_M8uUhCmHY.ipynb" TargetMode="External"/><Relationship Id="rId4" Type="http://schemas.openxmlformats.org/officeDocument/2006/relationships/image" Target="../media/image70.svg"/></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hyperlink" Target="https://github.com/farishelmi17/SpaceX/blob/main/spacex_dash_app.py" TargetMode="External"/><Relationship Id="rId4" Type="http://schemas.openxmlformats.org/officeDocument/2006/relationships/image" Target="../media/image72.svg"/></Relationships>
</file>

<file path=ppt/slides/_rels/slide16.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hyperlink" Target="https://github.com/farishelmi17/SpaceX/blob/main/spacex_dash_app.py" TargetMode="External"/><Relationship Id="rId3" Type="http://schemas.openxmlformats.org/officeDocument/2006/relationships/image" Target="../media/image73.jpe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6.jpeg"/><Relationship Id="rId11" Type="http://schemas.openxmlformats.org/officeDocument/2006/relationships/image" Target="../media/image81.png"/><Relationship Id="rId5" Type="http://schemas.openxmlformats.org/officeDocument/2006/relationships/image" Target="../media/image75.jpeg"/><Relationship Id="rId10" Type="http://schemas.openxmlformats.org/officeDocument/2006/relationships/image" Target="../media/image80.svg"/><Relationship Id="rId4" Type="http://schemas.openxmlformats.org/officeDocument/2006/relationships/image" Target="../media/image74.jpeg"/><Relationship Id="rId9" Type="http://schemas.openxmlformats.org/officeDocument/2006/relationships/image" Target="../media/image79.png"/></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85.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2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2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90.jpeg"/></Relationships>
</file>

<file path=ppt/slides/_rels/slide2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92.jpeg"/></Relationships>
</file>

<file path=ppt/slides/_rels/slide2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2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95.jpeg"/></Relationships>
</file>

<file path=ppt/slides/_rels/slide2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97.jpeg"/></Relationships>
</file>

<file path=ppt/slides/_rels/slide2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99.jpeg"/></Relationships>
</file>

<file path=ppt/slides/_rels/slide2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01.jpeg"/></Relationships>
</file>

<file path=ppt/slides/_rels/slide2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03.jpe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05.jpeg"/></Relationships>
</file>

<file path=ppt/slides/_rels/slide3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s/_rels/slide3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13.jpeg"/></Relationships>
</file>

<file path=ppt/slides/_rels/slide3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3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18.jpeg"/></Relationships>
</file>

<file path=ppt/slides/_rels/slide3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20.jpeg"/></Relationships>
</file>

<file path=ppt/slides/_rels/slide38.xml.rels><?xml version="1.0" encoding="UTF-8" standalone="yes"?>
<Relationships xmlns="http://schemas.openxmlformats.org/package/2006/relationships"><Relationship Id="rId8" Type="http://schemas.openxmlformats.org/officeDocument/2006/relationships/image" Target="../media/image126.jpeg"/><Relationship Id="rId13" Type="http://schemas.openxmlformats.org/officeDocument/2006/relationships/image" Target="../media/image131.jpeg"/><Relationship Id="rId3" Type="http://schemas.openxmlformats.org/officeDocument/2006/relationships/image" Target="../media/image121.jpeg"/><Relationship Id="rId7" Type="http://schemas.openxmlformats.org/officeDocument/2006/relationships/image" Target="../media/image125.jpeg"/><Relationship Id="rId12" Type="http://schemas.openxmlformats.org/officeDocument/2006/relationships/image" Target="../media/image130.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24.jpeg"/><Relationship Id="rId11" Type="http://schemas.openxmlformats.org/officeDocument/2006/relationships/image" Target="../media/image129.jpeg"/><Relationship Id="rId5" Type="http://schemas.openxmlformats.org/officeDocument/2006/relationships/image" Target="../media/image123.jpeg"/><Relationship Id="rId10" Type="http://schemas.openxmlformats.org/officeDocument/2006/relationships/image" Target="../media/image128.jpeg"/><Relationship Id="rId4" Type="http://schemas.openxmlformats.org/officeDocument/2006/relationships/image" Target="../media/image122.jpeg"/><Relationship Id="rId9" Type="http://schemas.openxmlformats.org/officeDocument/2006/relationships/image" Target="../media/image127.jpeg"/><Relationship Id="rId14" Type="http://schemas.openxmlformats.org/officeDocument/2006/relationships/image" Target="../media/image132.jpeg"/></Relationships>
</file>

<file path=ppt/slides/_rels/slide39.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35.jpeg"/></Relationships>
</file>

<file path=ppt/slides/_rels/slide4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37.jpeg"/></Relationships>
</file>

<file path=ppt/slides/_rels/slide42.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41.jpeg"/><Relationship Id="rId5" Type="http://schemas.openxmlformats.org/officeDocument/2006/relationships/image" Target="../media/image140.jpeg"/><Relationship Id="rId4" Type="http://schemas.openxmlformats.org/officeDocument/2006/relationships/image" Target="../media/image139.jpeg"/></Relationships>
</file>

<file path=ppt/slides/_rels/slide43.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44.jpeg"/></Relationships>
</file>

<file path=ppt/slides/_rels/slide45.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48.jpeg"/><Relationship Id="rId5" Type="http://schemas.openxmlformats.org/officeDocument/2006/relationships/image" Target="../media/image147.jpeg"/><Relationship Id="rId4" Type="http://schemas.openxmlformats.org/officeDocument/2006/relationships/image" Target="../media/image146.jpeg"/></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18" Type="http://schemas.openxmlformats.org/officeDocument/2006/relationships/image" Target="../media/image20.jpeg"/><Relationship Id="rId3" Type="http://schemas.openxmlformats.org/officeDocument/2006/relationships/image" Target="../media/image5.jpeg"/><Relationship Id="rId21" Type="http://schemas.openxmlformats.org/officeDocument/2006/relationships/image" Target="../media/image23.png"/><Relationship Id="rId7" Type="http://schemas.openxmlformats.org/officeDocument/2006/relationships/image" Target="../media/image9.jpeg"/><Relationship Id="rId12" Type="http://schemas.openxmlformats.org/officeDocument/2006/relationships/image" Target="../media/image14.jpeg"/><Relationship Id="rId17" Type="http://schemas.openxmlformats.org/officeDocument/2006/relationships/image" Target="../media/image19.jpeg"/><Relationship Id="rId25" Type="http://schemas.openxmlformats.org/officeDocument/2006/relationships/hyperlink" Target="https://github.com/farishelmi17/SpaceX/blob/main/notebook:Data_Collection_yJPxhv2oU.ipynb" TargetMode="External"/><Relationship Id="rId2" Type="http://schemas.openxmlformats.org/officeDocument/2006/relationships/image" Target="../media/image3.jpeg"/><Relationship Id="rId16" Type="http://schemas.openxmlformats.org/officeDocument/2006/relationships/image" Target="../media/image18.jpeg"/><Relationship Id="rId20"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jpeg"/><Relationship Id="rId24" Type="http://schemas.openxmlformats.org/officeDocument/2006/relationships/image" Target="../media/image26.svg"/><Relationship Id="rId5" Type="http://schemas.openxmlformats.org/officeDocument/2006/relationships/image" Target="../media/image7.png"/><Relationship Id="rId15" Type="http://schemas.openxmlformats.org/officeDocument/2006/relationships/image" Target="../media/image17.jpeg"/><Relationship Id="rId23" Type="http://schemas.openxmlformats.org/officeDocument/2006/relationships/image" Target="../media/image25.png"/><Relationship Id="rId10" Type="http://schemas.openxmlformats.org/officeDocument/2006/relationships/image" Target="../media/image12.svg"/><Relationship Id="rId19" Type="http://schemas.openxmlformats.org/officeDocument/2006/relationships/image" Target="../media/image21.jpe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24.svg"/></Relationships>
</file>

<file path=ppt/slides/_rels/slide9.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png"/><Relationship Id="rId18" Type="http://schemas.openxmlformats.org/officeDocument/2006/relationships/image" Target="../media/image42.jpeg"/><Relationship Id="rId3" Type="http://schemas.openxmlformats.org/officeDocument/2006/relationships/image" Target="../media/image27.jpeg"/><Relationship Id="rId21" Type="http://schemas.openxmlformats.org/officeDocument/2006/relationships/image" Target="../media/image45.png"/><Relationship Id="rId7" Type="http://schemas.openxmlformats.org/officeDocument/2006/relationships/image" Target="../media/image31.jpeg"/><Relationship Id="rId12" Type="http://schemas.openxmlformats.org/officeDocument/2006/relationships/image" Target="../media/image36.jpeg"/><Relationship Id="rId17" Type="http://schemas.openxmlformats.org/officeDocument/2006/relationships/image" Target="../media/image41.jpeg"/><Relationship Id="rId2" Type="http://schemas.openxmlformats.org/officeDocument/2006/relationships/image" Target="../media/image3.jpeg"/><Relationship Id="rId16" Type="http://schemas.openxmlformats.org/officeDocument/2006/relationships/image" Target="../media/image40.jpeg"/><Relationship Id="rId20"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35.jpeg"/><Relationship Id="rId24" Type="http://schemas.openxmlformats.org/officeDocument/2006/relationships/hyperlink" Target="https://github.com/farishelmi17/SpaceX/blob/main/notebook:Data_Collection_with_Web_Scraping_nI89VIRCE.ipynb" TargetMode="External"/><Relationship Id="rId5" Type="http://schemas.openxmlformats.org/officeDocument/2006/relationships/image" Target="../media/image29.png"/><Relationship Id="rId15" Type="http://schemas.openxmlformats.org/officeDocument/2006/relationships/image" Target="../media/image39.jpeg"/><Relationship Id="rId23" Type="http://schemas.openxmlformats.org/officeDocument/2006/relationships/image" Target="../media/image47.svg"/><Relationship Id="rId10" Type="http://schemas.openxmlformats.org/officeDocument/2006/relationships/image" Target="../media/image34.svg"/><Relationship Id="rId19" Type="http://schemas.openxmlformats.org/officeDocument/2006/relationships/image" Target="../media/image43.jpeg"/><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image" Target="../media/image38.svg"/><Relationship Id="rId22" Type="http://schemas.openxmlformats.org/officeDocument/2006/relationships/image" Target="../media/image4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889816" y="676837"/>
            <a:ext cx="2104101" cy="629183"/>
          </a:xfrm>
          <a:custGeom>
            <a:avLst/>
            <a:gdLst/>
            <a:ahLst/>
            <a:cxnLst/>
            <a:rect l="l" t="t" r="r" b="b"/>
            <a:pathLst>
              <a:path w="2104101" h="629183">
                <a:moveTo>
                  <a:pt x="0" y="0"/>
                </a:moveTo>
                <a:lnTo>
                  <a:pt x="2104101" y="0"/>
                </a:lnTo>
                <a:lnTo>
                  <a:pt x="2104101" y="629183"/>
                </a:lnTo>
                <a:lnTo>
                  <a:pt x="0" y="629183"/>
                </a:lnTo>
                <a:lnTo>
                  <a:pt x="0" y="0"/>
                </a:lnTo>
                <a:close/>
              </a:path>
            </a:pathLst>
          </a:custGeom>
          <a:blipFill>
            <a:blip r:embed="rId3"/>
            <a:stretch>
              <a:fillRect/>
            </a:stretch>
          </a:blipFill>
        </p:spPr>
      </p:sp>
      <p:sp>
        <p:nvSpPr>
          <p:cNvPr id="6" name="TextBox 6"/>
          <p:cNvSpPr txBox="1"/>
          <p:nvPr/>
        </p:nvSpPr>
        <p:spPr>
          <a:xfrm>
            <a:off x="889816" y="4667541"/>
            <a:ext cx="2376535" cy="552331"/>
          </a:xfrm>
          <a:prstGeom prst="rect">
            <a:avLst/>
          </a:prstGeom>
        </p:spPr>
        <p:txBody>
          <a:bodyPr lIns="0" tIns="0" rIns="0" bIns="0" rtlCol="0" anchor="t">
            <a:spAutoFit/>
          </a:bodyPr>
          <a:lstStyle/>
          <a:p>
            <a:pPr>
              <a:lnSpc>
                <a:spcPts val="2183"/>
              </a:lnSpc>
            </a:pPr>
            <a:r>
              <a:rPr lang="en-US" spc="25" dirty="0">
                <a:solidFill>
                  <a:srgbClr val="E7E6E6"/>
                </a:solidFill>
                <a:latin typeface="IBM Plex Sans Condensed"/>
                <a:ea typeface="IBM Plex Sans Condensed"/>
                <a:cs typeface="IBM Plex Sans Condensed"/>
                <a:sym typeface="IBM Plex Sans Condensed"/>
              </a:rPr>
              <a:t>Patil </a:t>
            </a:r>
            <a:r>
              <a:rPr lang="en-US" sz="1800" spc="25" dirty="0">
                <a:solidFill>
                  <a:srgbClr val="E7E6E6"/>
                </a:solidFill>
                <a:latin typeface="IBM Plex Sans Condensed"/>
                <a:ea typeface="IBM Plex Sans Condensed"/>
                <a:cs typeface="IBM Plex Sans Condensed"/>
                <a:sym typeface="IBM Plex Sans Condensed"/>
              </a:rPr>
              <a:t>Pranay Bansilal </a:t>
            </a:r>
          </a:p>
          <a:p>
            <a:pPr>
              <a:lnSpc>
                <a:spcPts val="2183"/>
              </a:lnSpc>
            </a:pPr>
            <a:r>
              <a:rPr lang="en-US" spc="25" dirty="0">
                <a:solidFill>
                  <a:srgbClr val="E7E6E6"/>
                </a:solidFill>
                <a:latin typeface="IBM Plex Sans Condensed"/>
                <a:ea typeface="IBM Plex Sans Condensed"/>
                <a:cs typeface="IBM Plex Sans Condensed"/>
                <a:sym typeface="IBM Plex Sans Condensed"/>
              </a:rPr>
              <a:t>20</a:t>
            </a:r>
            <a:r>
              <a:rPr lang="en-US" sz="1800" spc="25" dirty="0">
                <a:solidFill>
                  <a:srgbClr val="E7E6E6"/>
                </a:solidFill>
                <a:latin typeface="IBM Plex Sans Condensed"/>
                <a:ea typeface="IBM Plex Sans Condensed"/>
                <a:cs typeface="IBM Plex Sans Condensed"/>
                <a:sym typeface="IBM Plex Sans Condensed"/>
              </a:rPr>
              <a:t> Feb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IN" dirty="0"/>
          </a:p>
        </p:txBody>
      </p:sp>
      <p:sp>
        <p:nvSpPr>
          <p:cNvPr id="5" name="Freeform 5"/>
          <p:cNvSpPr/>
          <p:nvPr/>
        </p:nvSpPr>
        <p:spPr>
          <a:xfrm>
            <a:off x="722376" y="1478280"/>
            <a:ext cx="4623816" cy="3797808"/>
          </a:xfrm>
          <a:custGeom>
            <a:avLst/>
            <a:gdLst/>
            <a:ahLst/>
            <a:cxnLst/>
            <a:rect l="l" t="t" r="r" b="b"/>
            <a:pathLst>
              <a:path w="4623816" h="3797808">
                <a:moveTo>
                  <a:pt x="0" y="0"/>
                </a:moveTo>
                <a:lnTo>
                  <a:pt x="4623816" y="0"/>
                </a:lnTo>
                <a:lnTo>
                  <a:pt x="4623816" y="3797808"/>
                </a:lnTo>
                <a:lnTo>
                  <a:pt x="0" y="3797808"/>
                </a:lnTo>
                <a:lnTo>
                  <a:pt x="0" y="0"/>
                </a:lnTo>
                <a:close/>
              </a:path>
            </a:pathLst>
          </a:custGeom>
          <a:blipFill>
            <a:blip r:embed="rId3"/>
            <a:stretch>
              <a:fillRect/>
            </a:stretch>
          </a:blipFill>
        </p:spPr>
      </p:sp>
      <p:sp>
        <p:nvSpPr>
          <p:cNvPr id="6" name="Freeform 6"/>
          <p:cNvSpPr/>
          <p:nvPr/>
        </p:nvSpPr>
        <p:spPr>
          <a:xfrm>
            <a:off x="916019" y="1674238"/>
            <a:ext cx="4038752" cy="3209049"/>
          </a:xfrm>
          <a:custGeom>
            <a:avLst/>
            <a:gdLst/>
            <a:ahLst/>
            <a:cxnLst/>
            <a:rect l="l" t="t" r="r" b="b"/>
            <a:pathLst>
              <a:path w="4038752" h="3209049">
                <a:moveTo>
                  <a:pt x="0" y="0"/>
                </a:moveTo>
                <a:lnTo>
                  <a:pt x="4038753" y="0"/>
                </a:lnTo>
                <a:lnTo>
                  <a:pt x="4038753" y="3209049"/>
                </a:lnTo>
                <a:lnTo>
                  <a:pt x="0" y="3209049"/>
                </a:lnTo>
                <a:lnTo>
                  <a:pt x="0" y="0"/>
                </a:lnTo>
                <a:close/>
              </a:path>
            </a:pathLst>
          </a:custGeom>
          <a:blipFill>
            <a:blip r:embed="rId4"/>
            <a:stretch>
              <a:fillRect/>
            </a:stretch>
          </a:blipFill>
        </p:spPr>
      </p:sp>
      <p:sp>
        <p:nvSpPr>
          <p:cNvPr id="7" name="Freeform 7"/>
          <p:cNvSpPr/>
          <p:nvPr/>
        </p:nvSpPr>
        <p:spPr>
          <a:xfrm>
            <a:off x="1007459" y="5396779"/>
            <a:ext cx="3784606" cy="12697"/>
          </a:xfrm>
          <a:custGeom>
            <a:avLst/>
            <a:gdLst/>
            <a:ahLst/>
            <a:cxnLst/>
            <a:rect l="l" t="t" r="r" b="b"/>
            <a:pathLst>
              <a:path w="3784606" h="12697">
                <a:moveTo>
                  <a:pt x="0" y="0"/>
                </a:moveTo>
                <a:lnTo>
                  <a:pt x="3784607" y="0"/>
                </a:lnTo>
                <a:lnTo>
                  <a:pt x="3784607" y="12697"/>
                </a:lnTo>
                <a:lnTo>
                  <a:pt x="0" y="126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007459" y="5574573"/>
            <a:ext cx="2197103" cy="12697"/>
          </a:xfrm>
          <a:custGeom>
            <a:avLst/>
            <a:gdLst/>
            <a:ahLst/>
            <a:cxnLst/>
            <a:rect l="l" t="t" r="r" b="b"/>
            <a:pathLst>
              <a:path w="2197103" h="12697">
                <a:moveTo>
                  <a:pt x="0" y="0"/>
                </a:moveTo>
                <a:lnTo>
                  <a:pt x="2197103" y="0"/>
                </a:lnTo>
                <a:lnTo>
                  <a:pt x="2197103" y="12697"/>
                </a:lnTo>
                <a:lnTo>
                  <a:pt x="0" y="126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10</a:t>
            </a:r>
          </a:p>
        </p:txBody>
      </p:sp>
      <p:sp>
        <p:nvSpPr>
          <p:cNvPr id="10" name="TextBox 10"/>
          <p:cNvSpPr txBox="1"/>
          <p:nvPr/>
        </p:nvSpPr>
        <p:spPr>
          <a:xfrm>
            <a:off x="5500011" y="1720139"/>
            <a:ext cx="5983319" cy="829770"/>
          </a:xfrm>
          <a:prstGeom prst="rect">
            <a:avLst/>
          </a:prstGeom>
        </p:spPr>
        <p:txBody>
          <a:bodyPr lIns="0" tIns="0" rIns="0" bIns="0" rtlCol="0" anchor="t">
            <a:spAutoFit/>
          </a:bodyPr>
          <a:lstStyle/>
          <a:p>
            <a:pPr algn="just">
              <a:lnSpc>
                <a:spcPts val="2191"/>
              </a:lnSpc>
            </a:pPr>
            <a:r>
              <a:rPr lang="en-US" sz="1999" spc="25">
                <a:solidFill>
                  <a:srgbClr val="292929"/>
                </a:solidFill>
                <a:latin typeface="IBM Plex Sans Condensed"/>
                <a:ea typeface="IBM Plex Sans Condensed"/>
                <a:cs typeface="IBM Plex Sans Condensed"/>
                <a:sym typeface="IBM Plex Sans Condensed"/>
              </a:rPr>
              <a:t>Data</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Wrangling</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is</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the</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process</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of</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cleaning</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and unifying</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messy</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and</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complex</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data</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sets</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for</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easy</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access and</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Exploratory</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Data</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Analysis</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(EDA).</a:t>
            </a:r>
          </a:p>
        </p:txBody>
      </p:sp>
      <p:sp>
        <p:nvSpPr>
          <p:cNvPr id="11" name="TextBox 11"/>
          <p:cNvSpPr txBox="1"/>
          <p:nvPr/>
        </p:nvSpPr>
        <p:spPr>
          <a:xfrm>
            <a:off x="5500011" y="3079547"/>
            <a:ext cx="5983081" cy="817578"/>
          </a:xfrm>
          <a:prstGeom prst="rect">
            <a:avLst/>
          </a:prstGeom>
        </p:spPr>
        <p:txBody>
          <a:bodyPr lIns="0" tIns="0" rIns="0" bIns="0" rtlCol="0" anchor="t">
            <a:spAutoFit/>
          </a:bodyPr>
          <a:lstStyle/>
          <a:p>
            <a:pPr algn="l">
              <a:lnSpc>
                <a:spcPts val="2167"/>
              </a:lnSpc>
            </a:pPr>
            <a:r>
              <a:rPr lang="en-US" sz="1999" spc="25">
                <a:solidFill>
                  <a:srgbClr val="292929"/>
                </a:solidFill>
                <a:latin typeface="IBM Plex Sans Condensed"/>
                <a:ea typeface="IBM Plex Sans Condensed"/>
                <a:cs typeface="IBM Plex Sans Condensed"/>
                <a:sym typeface="IBM Plex Sans Condensed"/>
              </a:rPr>
              <a:t>We</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will</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first</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calculate</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the</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number</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of</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launches</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on</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each site,</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then</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calculate</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the</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number</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and</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occurrence</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of mission</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outcome</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per</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orbit</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type.</a:t>
            </a:r>
          </a:p>
        </p:txBody>
      </p:sp>
      <p:sp>
        <p:nvSpPr>
          <p:cNvPr id="12" name="TextBox 12"/>
          <p:cNvSpPr txBox="1"/>
          <p:nvPr/>
        </p:nvSpPr>
        <p:spPr>
          <a:xfrm>
            <a:off x="5500011" y="4423715"/>
            <a:ext cx="5983176" cy="1097994"/>
          </a:xfrm>
          <a:prstGeom prst="rect">
            <a:avLst/>
          </a:prstGeom>
        </p:spPr>
        <p:txBody>
          <a:bodyPr lIns="0" tIns="0" rIns="0" bIns="0" rtlCol="0" anchor="t">
            <a:spAutoFit/>
          </a:bodyPr>
          <a:lstStyle/>
          <a:p>
            <a:pPr algn="just">
              <a:lnSpc>
                <a:spcPts val="2195"/>
              </a:lnSpc>
            </a:pPr>
            <a:r>
              <a:rPr lang="en-US" sz="1999" spc="25">
                <a:solidFill>
                  <a:srgbClr val="292929"/>
                </a:solidFill>
                <a:latin typeface="IBM Plex Sans Condensed"/>
                <a:ea typeface="IBM Plex Sans Condensed"/>
                <a:cs typeface="IBM Plex Sans Condensed"/>
                <a:sym typeface="IBM Plex Sans Condensed"/>
              </a:rPr>
              <a:t>We</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then</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create</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a</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landing</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outcome</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label</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from</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the outcome</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column.</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This</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will</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make</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it</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easier</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for</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further analysis,</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visualization,</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and</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ML.</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Lastly,</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we</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will</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export the</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result</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to</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a</a:t>
            </a:r>
            <a:r>
              <a:rPr lang="en-US" sz="1999" spc="25">
                <a:solidFill>
                  <a:srgbClr val="000000"/>
                </a:solidFill>
                <a:latin typeface="IBM Plex Sans Condensed"/>
                <a:ea typeface="IBM Plex Sans Condensed"/>
                <a:cs typeface="IBM Plex Sans Condensed"/>
                <a:sym typeface="IBM Plex Sans Condensed"/>
              </a:rPr>
              <a:t> </a:t>
            </a:r>
            <a:r>
              <a:rPr lang="en-US" sz="1999" spc="25">
                <a:solidFill>
                  <a:srgbClr val="292929"/>
                </a:solidFill>
                <a:latin typeface="IBM Plex Sans Condensed"/>
                <a:ea typeface="IBM Plex Sans Condensed"/>
                <a:cs typeface="IBM Plex Sans Condensed"/>
                <a:sym typeface="IBM Plex Sans Condensed"/>
              </a:rPr>
              <a:t>CSV.</a:t>
            </a:r>
          </a:p>
        </p:txBody>
      </p:sp>
      <p:sp>
        <p:nvSpPr>
          <p:cNvPr id="13" name="TextBox 13"/>
          <p:cNvSpPr txBox="1"/>
          <p:nvPr/>
        </p:nvSpPr>
        <p:spPr>
          <a:xfrm>
            <a:off x="861451" y="400736"/>
            <a:ext cx="3155032"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Data Wrangling</a:t>
            </a:r>
          </a:p>
        </p:txBody>
      </p:sp>
      <p:sp>
        <p:nvSpPr>
          <p:cNvPr id="14" name="TextBox 14"/>
          <p:cNvSpPr txBox="1"/>
          <p:nvPr/>
        </p:nvSpPr>
        <p:spPr>
          <a:xfrm>
            <a:off x="967973" y="5409476"/>
            <a:ext cx="3863578" cy="359073"/>
          </a:xfrm>
          <a:prstGeom prst="rect">
            <a:avLst/>
          </a:prstGeom>
        </p:spPr>
        <p:txBody>
          <a:bodyPr lIns="0" tIns="0" rIns="0" bIns="0" rtlCol="0" anchor="t">
            <a:spAutoFit/>
          </a:bodyPr>
          <a:lstStyle/>
          <a:p>
            <a:pPr algn="l">
              <a:lnSpc>
                <a:spcPts val="1439"/>
              </a:lnSpc>
            </a:pPr>
            <a:r>
              <a:rPr lang="en-US" sz="1200" dirty="0">
                <a:solidFill>
                  <a:srgbClr val="000000"/>
                </a:solidFill>
                <a:latin typeface="Calibri (MS)"/>
                <a:ea typeface="Calibri (MS)"/>
                <a:cs typeface="Calibri (MS)"/>
                <a:sym typeface="Calibri (MS)"/>
              </a:rPr>
              <a:t>From: </a:t>
            </a:r>
            <a:r>
              <a:rPr lang="en-US" sz="1200" dirty="0">
                <a:solidFill>
                  <a:srgbClr val="0563C1"/>
                </a:solidFill>
                <a:latin typeface="Calibri (MS)"/>
                <a:ea typeface="Calibri (MS)"/>
                <a:cs typeface="Calibri (MS)"/>
                <a:sym typeface="Calibri (MS)"/>
                <a:hlinkClick r:id="rId9" tooltip="https://github.com/farishelmi17/SpaceX/blob/main/notebook:Data_Wrangling_9HnvfsJ5G.ipynb"/>
              </a:rPr>
              <a:t>https://github.com/Pranay890/Applied-Capstone-Project/blob/main/Data_Wrangling.ipynb</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5360518" y="5815632"/>
            <a:ext cx="5054603" cy="12697"/>
          </a:xfrm>
          <a:custGeom>
            <a:avLst/>
            <a:gdLst/>
            <a:ahLst/>
            <a:cxnLst/>
            <a:rect l="l" t="t" r="r" b="b"/>
            <a:pathLst>
              <a:path w="5054603" h="12697">
                <a:moveTo>
                  <a:pt x="0" y="0"/>
                </a:moveTo>
                <a:lnTo>
                  <a:pt x="5054603" y="0"/>
                </a:lnTo>
                <a:lnTo>
                  <a:pt x="5054603" y="12696"/>
                </a:lnTo>
                <a:lnTo>
                  <a:pt x="0" y="126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5360518" y="6006132"/>
            <a:ext cx="3009900" cy="12697"/>
          </a:xfrm>
          <a:custGeom>
            <a:avLst/>
            <a:gdLst/>
            <a:ahLst/>
            <a:cxnLst/>
            <a:rect l="l" t="t" r="r" b="b"/>
            <a:pathLst>
              <a:path w="3009900" h="12697">
                <a:moveTo>
                  <a:pt x="0" y="0"/>
                </a:moveTo>
                <a:lnTo>
                  <a:pt x="3009900" y="0"/>
                </a:lnTo>
                <a:lnTo>
                  <a:pt x="3009900" y="12696"/>
                </a:lnTo>
                <a:lnTo>
                  <a:pt x="0" y="126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576072" y="3526536"/>
            <a:ext cx="4700016" cy="2471928"/>
          </a:xfrm>
          <a:custGeom>
            <a:avLst/>
            <a:gdLst/>
            <a:ahLst/>
            <a:cxnLst/>
            <a:rect l="l" t="t" r="r" b="b"/>
            <a:pathLst>
              <a:path w="4700016" h="2471928">
                <a:moveTo>
                  <a:pt x="0" y="0"/>
                </a:moveTo>
                <a:lnTo>
                  <a:pt x="4700016" y="0"/>
                </a:lnTo>
                <a:lnTo>
                  <a:pt x="4700016" y="2471928"/>
                </a:lnTo>
                <a:lnTo>
                  <a:pt x="0" y="2471928"/>
                </a:lnTo>
                <a:lnTo>
                  <a:pt x="0" y="0"/>
                </a:lnTo>
                <a:close/>
              </a:path>
            </a:pathLst>
          </a:custGeom>
          <a:blipFill>
            <a:blip r:embed="rId7"/>
            <a:stretch>
              <a:fillRect/>
            </a:stretch>
          </a:blipFill>
        </p:spPr>
      </p:sp>
      <p:sp>
        <p:nvSpPr>
          <p:cNvPr id="8" name="Freeform 8"/>
          <p:cNvSpPr/>
          <p:nvPr/>
        </p:nvSpPr>
        <p:spPr>
          <a:xfrm>
            <a:off x="770011" y="3721179"/>
            <a:ext cx="4113228" cy="1883493"/>
          </a:xfrm>
          <a:custGeom>
            <a:avLst/>
            <a:gdLst/>
            <a:ahLst/>
            <a:cxnLst/>
            <a:rect l="l" t="t" r="r" b="b"/>
            <a:pathLst>
              <a:path w="4113228" h="1883493">
                <a:moveTo>
                  <a:pt x="0" y="0"/>
                </a:moveTo>
                <a:lnTo>
                  <a:pt x="4113228" y="0"/>
                </a:lnTo>
                <a:lnTo>
                  <a:pt x="4113228" y="1883493"/>
                </a:lnTo>
                <a:lnTo>
                  <a:pt x="0" y="1883493"/>
                </a:lnTo>
                <a:lnTo>
                  <a:pt x="0" y="0"/>
                </a:lnTo>
                <a:close/>
              </a:path>
            </a:pathLst>
          </a:custGeom>
          <a:blipFill>
            <a:blip r:embed="rId8"/>
            <a:stretch>
              <a:fillRect/>
            </a:stretch>
          </a:blipFill>
        </p:spPr>
      </p:sp>
      <p:sp>
        <p:nvSpPr>
          <p:cNvPr id="9" name="Freeform 9"/>
          <p:cNvSpPr/>
          <p:nvPr/>
        </p:nvSpPr>
        <p:spPr>
          <a:xfrm>
            <a:off x="576072" y="1350264"/>
            <a:ext cx="4700016" cy="2493264"/>
          </a:xfrm>
          <a:custGeom>
            <a:avLst/>
            <a:gdLst/>
            <a:ahLst/>
            <a:cxnLst/>
            <a:rect l="l" t="t" r="r" b="b"/>
            <a:pathLst>
              <a:path w="4700016" h="2493264">
                <a:moveTo>
                  <a:pt x="0" y="0"/>
                </a:moveTo>
                <a:lnTo>
                  <a:pt x="4700016" y="0"/>
                </a:lnTo>
                <a:lnTo>
                  <a:pt x="4700016" y="2493264"/>
                </a:lnTo>
                <a:lnTo>
                  <a:pt x="0" y="2493264"/>
                </a:lnTo>
                <a:lnTo>
                  <a:pt x="0" y="0"/>
                </a:lnTo>
                <a:close/>
              </a:path>
            </a:pathLst>
          </a:custGeom>
          <a:blipFill>
            <a:blip r:embed="rId9"/>
            <a:stretch>
              <a:fillRect/>
            </a:stretch>
          </a:blipFill>
        </p:spPr>
      </p:sp>
      <p:sp>
        <p:nvSpPr>
          <p:cNvPr id="10" name="Freeform 10"/>
          <p:cNvSpPr/>
          <p:nvPr/>
        </p:nvSpPr>
        <p:spPr>
          <a:xfrm>
            <a:off x="770011" y="1545517"/>
            <a:ext cx="4113228" cy="1905952"/>
          </a:xfrm>
          <a:custGeom>
            <a:avLst/>
            <a:gdLst/>
            <a:ahLst/>
            <a:cxnLst/>
            <a:rect l="l" t="t" r="r" b="b"/>
            <a:pathLst>
              <a:path w="4113228" h="1905952">
                <a:moveTo>
                  <a:pt x="0" y="0"/>
                </a:moveTo>
                <a:lnTo>
                  <a:pt x="4113228" y="0"/>
                </a:lnTo>
                <a:lnTo>
                  <a:pt x="4113228" y="1905952"/>
                </a:lnTo>
                <a:lnTo>
                  <a:pt x="0" y="1905952"/>
                </a:lnTo>
                <a:lnTo>
                  <a:pt x="0" y="0"/>
                </a:lnTo>
                <a:close/>
              </a:path>
            </a:pathLst>
          </a:custGeom>
          <a:blipFill>
            <a:blip r:embed="rId10"/>
            <a:stretch>
              <a:fillRect/>
            </a:stretch>
          </a:blipFill>
        </p:spPr>
      </p:sp>
      <p:sp>
        <p:nvSpPr>
          <p:cNvPr id="11" name="TextBox 11"/>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11</a:t>
            </a:r>
          </a:p>
        </p:txBody>
      </p:sp>
      <p:sp>
        <p:nvSpPr>
          <p:cNvPr id="12" name="TextBox 12"/>
          <p:cNvSpPr txBox="1"/>
          <p:nvPr/>
        </p:nvSpPr>
        <p:spPr>
          <a:xfrm>
            <a:off x="861451" y="400736"/>
            <a:ext cx="5707399"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EDA with Data Visualization</a:t>
            </a:r>
          </a:p>
        </p:txBody>
      </p:sp>
      <p:sp>
        <p:nvSpPr>
          <p:cNvPr id="13" name="TextBox 13"/>
          <p:cNvSpPr txBox="1"/>
          <p:nvPr/>
        </p:nvSpPr>
        <p:spPr>
          <a:xfrm>
            <a:off x="5351707" y="1567825"/>
            <a:ext cx="5869591" cy="1278369"/>
          </a:xfrm>
          <a:prstGeom prst="rect">
            <a:avLst/>
          </a:prstGeom>
        </p:spPr>
        <p:txBody>
          <a:bodyPr lIns="0" tIns="0" rIns="0" bIns="0" rtlCol="0" anchor="t">
            <a:spAutoFit/>
          </a:bodyPr>
          <a:lstStyle/>
          <a:p>
            <a:pPr algn="l">
              <a:lnSpc>
                <a:spcPts val="1895"/>
              </a:lnSpc>
            </a:pPr>
            <a:r>
              <a:rPr lang="en-US" sz="1800">
                <a:solidFill>
                  <a:srgbClr val="000000"/>
                </a:solidFill>
                <a:latin typeface="Calibri (MS)"/>
                <a:ea typeface="Calibri (MS)"/>
                <a:cs typeface="Calibri (MS)"/>
                <a:sym typeface="Calibri (MS)"/>
              </a:rPr>
              <a:t>We first started by using scatter graph to find the relationship between the attributes such as between:</a:t>
            </a:r>
          </a:p>
          <a:p>
            <a:pPr algn="l">
              <a:lnSpc>
                <a:spcPts val="4104"/>
              </a:lnSpc>
            </a:pPr>
            <a:r>
              <a:rPr lang="en-US" sz="1800">
                <a:solidFill>
                  <a:srgbClr val="000000"/>
                </a:solidFill>
                <a:latin typeface="Calibri (MS)"/>
                <a:ea typeface="Calibri (MS)"/>
                <a:cs typeface="Calibri (MS)"/>
                <a:sym typeface="Calibri (MS)"/>
              </a:rPr>
              <a:t>•Payload and Flight Number.</a:t>
            </a:r>
          </a:p>
          <a:p>
            <a:pPr algn="l">
              <a:lnSpc>
                <a:spcPts val="1704"/>
              </a:lnSpc>
            </a:pPr>
            <a:r>
              <a:rPr lang="en-US" sz="1800" spc="1">
                <a:solidFill>
                  <a:srgbClr val="000000"/>
                </a:solidFill>
                <a:latin typeface="Calibri (MS)"/>
                <a:ea typeface="Calibri (MS)"/>
                <a:cs typeface="Calibri (MS)"/>
                <a:sym typeface="Calibri (MS)"/>
              </a:rPr>
              <a:t>•Flight Number and Launch Site.</a:t>
            </a:r>
          </a:p>
        </p:txBody>
      </p:sp>
      <p:sp>
        <p:nvSpPr>
          <p:cNvPr id="14" name="TextBox 14"/>
          <p:cNvSpPr txBox="1"/>
          <p:nvPr/>
        </p:nvSpPr>
        <p:spPr>
          <a:xfrm>
            <a:off x="5351707" y="2770270"/>
            <a:ext cx="81610" cy="450561"/>
          </a:xfrm>
          <a:prstGeom prst="rect">
            <a:avLst/>
          </a:prstGeom>
        </p:spPr>
        <p:txBody>
          <a:bodyPr lIns="0" tIns="0" rIns="0" bIns="0" rtlCol="0" anchor="t">
            <a:spAutoFit/>
          </a:bodyPr>
          <a:lstStyle/>
          <a:p>
            <a:pPr algn="l">
              <a:lnSpc>
                <a:spcPts val="4055"/>
              </a:lnSpc>
            </a:pPr>
            <a:r>
              <a:rPr lang="en-US" sz="1800" spc="-14">
                <a:solidFill>
                  <a:srgbClr val="000000"/>
                </a:solidFill>
                <a:latin typeface="IBM Plex Sans Condensed"/>
                <a:ea typeface="IBM Plex Sans Condensed"/>
                <a:cs typeface="IBM Plex Sans Condensed"/>
                <a:sym typeface="IBM Plex Sans Condensed"/>
              </a:rPr>
              <a:t>•</a:t>
            </a:r>
          </a:p>
        </p:txBody>
      </p:sp>
      <p:sp>
        <p:nvSpPr>
          <p:cNvPr id="15" name="TextBox 15"/>
          <p:cNvSpPr txBox="1"/>
          <p:nvPr/>
        </p:nvSpPr>
        <p:spPr>
          <a:xfrm>
            <a:off x="5580307" y="2714635"/>
            <a:ext cx="2346531" cy="494576"/>
          </a:xfrm>
          <a:prstGeom prst="rect">
            <a:avLst/>
          </a:prstGeom>
        </p:spPr>
        <p:txBody>
          <a:bodyPr lIns="0" tIns="0" rIns="0" bIns="0" rtlCol="0" anchor="t">
            <a:spAutoFit/>
          </a:bodyPr>
          <a:lstStyle/>
          <a:p>
            <a:pPr algn="l">
              <a:lnSpc>
                <a:spcPts val="4055"/>
              </a:lnSpc>
            </a:pPr>
            <a:r>
              <a:rPr lang="en-US" sz="1800">
                <a:solidFill>
                  <a:srgbClr val="000000"/>
                </a:solidFill>
                <a:latin typeface="Calibri (MS)"/>
                <a:ea typeface="Calibri (MS)"/>
                <a:cs typeface="Calibri (MS)"/>
                <a:sym typeface="Calibri (MS)"/>
              </a:rPr>
              <a:t>Payload and Launch Site.</a:t>
            </a:r>
          </a:p>
        </p:txBody>
      </p:sp>
      <p:sp>
        <p:nvSpPr>
          <p:cNvPr id="16" name="TextBox 16"/>
          <p:cNvSpPr txBox="1"/>
          <p:nvPr/>
        </p:nvSpPr>
        <p:spPr>
          <a:xfrm>
            <a:off x="5351707" y="3286792"/>
            <a:ext cx="3103845" cy="683847"/>
          </a:xfrm>
          <a:prstGeom prst="rect">
            <a:avLst/>
          </a:prstGeom>
        </p:spPr>
        <p:txBody>
          <a:bodyPr lIns="0" tIns="0" rIns="0" bIns="0" rtlCol="0" anchor="t">
            <a:spAutoFit/>
          </a:bodyPr>
          <a:lstStyle/>
          <a:p>
            <a:pPr algn="l">
              <a:lnSpc>
                <a:spcPts val="1944"/>
              </a:lnSpc>
            </a:pPr>
            <a:r>
              <a:rPr lang="en-US" sz="1800">
                <a:solidFill>
                  <a:srgbClr val="000000"/>
                </a:solidFill>
                <a:latin typeface="Calibri (MS)"/>
                <a:ea typeface="Calibri (MS)"/>
                <a:cs typeface="Calibri (MS)"/>
                <a:sym typeface="Calibri (MS)"/>
              </a:rPr>
              <a:t>•Flight Number and Orbit Type.</a:t>
            </a:r>
          </a:p>
          <a:p>
            <a:pPr algn="l">
              <a:lnSpc>
                <a:spcPts val="3864"/>
              </a:lnSpc>
            </a:pPr>
            <a:r>
              <a:rPr lang="en-US" sz="1800">
                <a:solidFill>
                  <a:srgbClr val="000000"/>
                </a:solidFill>
                <a:latin typeface="Calibri (MS)"/>
                <a:ea typeface="Calibri (MS)"/>
                <a:cs typeface="Calibri (MS)"/>
                <a:sym typeface="Calibri (MS)"/>
              </a:rPr>
              <a:t>•Payload and Orbit Type.</a:t>
            </a:r>
          </a:p>
        </p:txBody>
      </p:sp>
      <p:sp>
        <p:nvSpPr>
          <p:cNvPr id="17" name="TextBox 17"/>
          <p:cNvSpPr txBox="1"/>
          <p:nvPr/>
        </p:nvSpPr>
        <p:spPr>
          <a:xfrm>
            <a:off x="5351707" y="4414276"/>
            <a:ext cx="5978547" cy="1403205"/>
          </a:xfrm>
          <a:prstGeom prst="rect">
            <a:avLst/>
          </a:prstGeom>
        </p:spPr>
        <p:txBody>
          <a:bodyPr lIns="0" tIns="0" rIns="0" bIns="0" rtlCol="0" anchor="t">
            <a:spAutoFit/>
          </a:bodyPr>
          <a:lstStyle/>
          <a:p>
            <a:pPr algn="l">
              <a:lnSpc>
                <a:spcPts val="1992"/>
              </a:lnSpc>
            </a:pPr>
            <a:r>
              <a:rPr lang="en-US" sz="1800" dirty="0">
                <a:solidFill>
                  <a:srgbClr val="000000"/>
                </a:solidFill>
                <a:latin typeface="Calibri (MS)"/>
                <a:ea typeface="Calibri (MS)"/>
                <a:cs typeface="Calibri (MS)"/>
                <a:sym typeface="Calibri (MS)"/>
              </a:rPr>
              <a:t>Scatter plots show dependency of attributes on each other. Once a pattern is determined from the graphs. It’s very easy to see which factors affecting the most to the success of the landing outcomes.                                                                                                                                                                           </a:t>
            </a:r>
          </a:p>
          <a:p>
            <a:pPr algn="l">
              <a:lnSpc>
                <a:spcPts val="1488"/>
              </a:lnSpc>
            </a:pPr>
            <a:r>
              <a:rPr lang="en-US" sz="1200" dirty="0">
                <a:solidFill>
                  <a:srgbClr val="0563C1"/>
                </a:solidFill>
                <a:latin typeface="Calibri (MS)"/>
                <a:ea typeface="Calibri (MS)"/>
                <a:cs typeface="Calibri (MS)"/>
                <a:sym typeface="Calibri (MS)"/>
                <a:hlinkClick r:id="rId11" tooltip="https://github.com/farishelmi17/SpaceX/blob/main/notebook:Exploratory_Data_Analysis_with_Visualisation_Lab_jJkKVG6F1.ipynb"/>
              </a:rPr>
              <a:t>  https://github.com/Pranay890/Applied-Capstone-   Project/blob/main/</a:t>
            </a:r>
            <a:r>
              <a:rPr lang="en-US" sz="1200" dirty="0" err="1">
                <a:solidFill>
                  <a:srgbClr val="0563C1"/>
                </a:solidFill>
                <a:latin typeface="Calibri (MS)"/>
                <a:ea typeface="Calibri (MS)"/>
                <a:cs typeface="Calibri (MS)"/>
                <a:sym typeface="Calibri (MS)"/>
                <a:hlinkClick r:id="rId11" tooltip="https://github.com/farishelmi17/SpaceX/blob/main/notebook:Exploratory_Data_Analysis_with_Visualisation_Lab_jJkKVG6F1.ipynb"/>
              </a:rPr>
              <a:t>Exploratory_Data_Analysis_with_Visualisation_Lab.ipynb</a:t>
            </a:r>
            <a:endParaRPr lang="en-US" sz="1200" dirty="0">
              <a:solidFill>
                <a:srgbClr val="0563C1"/>
              </a:solidFill>
              <a:latin typeface="Calibri (MS)"/>
              <a:ea typeface="Calibri (MS)"/>
              <a:cs typeface="Calibri (MS)"/>
              <a:sym typeface="Calibri (MS)"/>
              <a:hlinkClick r:id="rId11" tooltip="https://github.com/farishelmi17/SpaceX/blob/main/notebook:Exploratory_Data_Analysis_with_Visualisation_Lab_jJkKVG6F1.ipynb"/>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576072" y="3517392"/>
            <a:ext cx="4471416" cy="2645664"/>
          </a:xfrm>
          <a:custGeom>
            <a:avLst/>
            <a:gdLst/>
            <a:ahLst/>
            <a:cxnLst/>
            <a:rect l="l" t="t" r="r" b="b"/>
            <a:pathLst>
              <a:path w="4471416" h="2645664">
                <a:moveTo>
                  <a:pt x="0" y="0"/>
                </a:moveTo>
                <a:lnTo>
                  <a:pt x="4471416" y="0"/>
                </a:lnTo>
                <a:lnTo>
                  <a:pt x="4471416" y="2645664"/>
                </a:lnTo>
                <a:lnTo>
                  <a:pt x="0" y="2645664"/>
                </a:lnTo>
                <a:lnTo>
                  <a:pt x="0" y="0"/>
                </a:lnTo>
                <a:close/>
              </a:path>
            </a:pathLst>
          </a:custGeom>
          <a:blipFill>
            <a:blip r:embed="rId3"/>
            <a:stretch>
              <a:fillRect/>
            </a:stretch>
          </a:blipFill>
        </p:spPr>
      </p:sp>
      <p:sp>
        <p:nvSpPr>
          <p:cNvPr id="6" name="Freeform 6"/>
          <p:cNvSpPr/>
          <p:nvPr/>
        </p:nvSpPr>
        <p:spPr>
          <a:xfrm>
            <a:off x="770011" y="3711940"/>
            <a:ext cx="3884419" cy="2059915"/>
          </a:xfrm>
          <a:custGeom>
            <a:avLst/>
            <a:gdLst/>
            <a:ahLst/>
            <a:cxnLst/>
            <a:rect l="l" t="t" r="r" b="b"/>
            <a:pathLst>
              <a:path w="3884419" h="2059915">
                <a:moveTo>
                  <a:pt x="0" y="0"/>
                </a:moveTo>
                <a:lnTo>
                  <a:pt x="3884418" y="0"/>
                </a:lnTo>
                <a:lnTo>
                  <a:pt x="3884418" y="2059915"/>
                </a:lnTo>
                <a:lnTo>
                  <a:pt x="0" y="2059915"/>
                </a:lnTo>
                <a:lnTo>
                  <a:pt x="0" y="0"/>
                </a:lnTo>
                <a:close/>
              </a:path>
            </a:pathLst>
          </a:custGeom>
          <a:blipFill>
            <a:blip r:embed="rId4"/>
            <a:stretch>
              <a:fillRect/>
            </a:stretch>
          </a:blipFill>
        </p:spPr>
      </p:sp>
      <p:sp>
        <p:nvSpPr>
          <p:cNvPr id="7" name="Freeform 7"/>
          <p:cNvSpPr/>
          <p:nvPr/>
        </p:nvSpPr>
        <p:spPr>
          <a:xfrm>
            <a:off x="5351707" y="5564229"/>
            <a:ext cx="5816603" cy="12697"/>
          </a:xfrm>
          <a:custGeom>
            <a:avLst/>
            <a:gdLst/>
            <a:ahLst/>
            <a:cxnLst/>
            <a:rect l="l" t="t" r="r" b="b"/>
            <a:pathLst>
              <a:path w="5816603" h="12697">
                <a:moveTo>
                  <a:pt x="0" y="0"/>
                </a:moveTo>
                <a:lnTo>
                  <a:pt x="5816603" y="0"/>
                </a:lnTo>
                <a:lnTo>
                  <a:pt x="5816603" y="12697"/>
                </a:lnTo>
                <a:lnTo>
                  <a:pt x="0" y="126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576072" y="1350264"/>
            <a:ext cx="4471416" cy="2648712"/>
          </a:xfrm>
          <a:custGeom>
            <a:avLst/>
            <a:gdLst/>
            <a:ahLst/>
            <a:cxnLst/>
            <a:rect l="l" t="t" r="r" b="b"/>
            <a:pathLst>
              <a:path w="4471416" h="2648712">
                <a:moveTo>
                  <a:pt x="0" y="0"/>
                </a:moveTo>
                <a:lnTo>
                  <a:pt x="4471416" y="0"/>
                </a:lnTo>
                <a:lnTo>
                  <a:pt x="4471416" y="2648712"/>
                </a:lnTo>
                <a:lnTo>
                  <a:pt x="0" y="2648712"/>
                </a:lnTo>
                <a:lnTo>
                  <a:pt x="0" y="0"/>
                </a:lnTo>
                <a:close/>
              </a:path>
            </a:pathLst>
          </a:custGeom>
          <a:blipFill>
            <a:blip r:embed="rId7"/>
            <a:stretch>
              <a:fillRect/>
            </a:stretch>
          </a:blipFill>
        </p:spPr>
      </p:sp>
      <p:sp>
        <p:nvSpPr>
          <p:cNvPr id="10" name="Freeform 10"/>
          <p:cNvSpPr/>
          <p:nvPr/>
        </p:nvSpPr>
        <p:spPr>
          <a:xfrm>
            <a:off x="770011" y="1545498"/>
            <a:ext cx="3884419" cy="2059924"/>
          </a:xfrm>
          <a:custGeom>
            <a:avLst/>
            <a:gdLst/>
            <a:ahLst/>
            <a:cxnLst/>
            <a:rect l="l" t="t" r="r" b="b"/>
            <a:pathLst>
              <a:path w="3884419" h="2059924">
                <a:moveTo>
                  <a:pt x="0" y="0"/>
                </a:moveTo>
                <a:lnTo>
                  <a:pt x="3884418" y="0"/>
                </a:lnTo>
                <a:lnTo>
                  <a:pt x="3884418" y="2059924"/>
                </a:lnTo>
                <a:lnTo>
                  <a:pt x="0" y="2059924"/>
                </a:lnTo>
                <a:lnTo>
                  <a:pt x="0" y="0"/>
                </a:lnTo>
                <a:close/>
              </a:path>
            </a:pathLst>
          </a:custGeom>
          <a:blipFill>
            <a:blip r:embed="rId8"/>
            <a:stretch>
              <a:fillRect/>
            </a:stretch>
          </a:blipFill>
        </p:spPr>
      </p:sp>
      <p:sp>
        <p:nvSpPr>
          <p:cNvPr id="11" name="TextBox 11"/>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12</a:t>
            </a:r>
          </a:p>
        </p:txBody>
      </p:sp>
      <p:sp>
        <p:nvSpPr>
          <p:cNvPr id="12" name="TextBox 12"/>
          <p:cNvSpPr txBox="1"/>
          <p:nvPr/>
        </p:nvSpPr>
        <p:spPr>
          <a:xfrm>
            <a:off x="861451" y="400736"/>
            <a:ext cx="5707399"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EDA with Data Visualization</a:t>
            </a:r>
          </a:p>
        </p:txBody>
      </p:sp>
      <p:sp>
        <p:nvSpPr>
          <p:cNvPr id="13" name="TextBox 13"/>
          <p:cNvSpPr txBox="1"/>
          <p:nvPr/>
        </p:nvSpPr>
        <p:spPr>
          <a:xfrm>
            <a:off x="5351707" y="1558300"/>
            <a:ext cx="5959478" cy="4230053"/>
          </a:xfrm>
          <a:prstGeom prst="rect">
            <a:avLst/>
          </a:prstGeom>
        </p:spPr>
        <p:txBody>
          <a:bodyPr lIns="0" tIns="0" rIns="0" bIns="0" rtlCol="0" anchor="t">
            <a:spAutoFit/>
          </a:bodyPr>
          <a:lstStyle/>
          <a:p>
            <a:pPr algn="just">
              <a:lnSpc>
                <a:spcPts val="1960"/>
              </a:lnSpc>
            </a:pPr>
            <a:r>
              <a:rPr lang="en-US" sz="1800" dirty="0">
                <a:solidFill>
                  <a:srgbClr val="000000"/>
                </a:solidFill>
                <a:latin typeface="Calibri (MS)"/>
                <a:ea typeface="Calibri (MS)"/>
                <a:cs typeface="Calibri (MS)"/>
                <a:sym typeface="Calibri (MS)"/>
              </a:rPr>
              <a:t>Once we get a hint of the relationships using scatter plot. We will then use further visualization tools such as bar graph and line plots graph for further analysis.</a:t>
            </a:r>
          </a:p>
          <a:p>
            <a:pPr algn="just">
              <a:lnSpc>
                <a:spcPts val="3720"/>
              </a:lnSpc>
            </a:pPr>
            <a:r>
              <a:rPr lang="en-US" sz="1800" dirty="0">
                <a:solidFill>
                  <a:srgbClr val="000000"/>
                </a:solidFill>
                <a:latin typeface="Calibri (MS)"/>
                <a:ea typeface="Calibri (MS)"/>
                <a:cs typeface="Calibri (MS)"/>
                <a:sym typeface="Calibri (MS)"/>
              </a:rPr>
              <a:t>Bar graphs is one of the easiest way to interpret the</a:t>
            </a:r>
          </a:p>
          <a:p>
            <a:pPr algn="just">
              <a:lnSpc>
                <a:spcPts val="900"/>
              </a:lnSpc>
            </a:pPr>
            <a:r>
              <a:rPr lang="en-US" sz="1800" dirty="0">
                <a:solidFill>
                  <a:srgbClr val="000000"/>
                </a:solidFill>
                <a:latin typeface="Calibri (MS)"/>
                <a:ea typeface="Calibri (MS)"/>
                <a:cs typeface="Calibri (MS)"/>
                <a:sym typeface="Calibri (MS)"/>
              </a:rPr>
              <a:t>relationship between the attributes. In this case, we will use</a:t>
            </a:r>
          </a:p>
          <a:p>
            <a:pPr algn="just">
              <a:lnSpc>
                <a:spcPts val="3083"/>
              </a:lnSpc>
            </a:pPr>
            <a:r>
              <a:rPr lang="en-US" sz="1800" dirty="0">
                <a:solidFill>
                  <a:srgbClr val="000000"/>
                </a:solidFill>
                <a:latin typeface="Calibri (MS)"/>
                <a:ea typeface="Calibri (MS)"/>
                <a:cs typeface="Calibri (MS)"/>
                <a:sym typeface="Calibri (MS)"/>
              </a:rPr>
              <a:t>the bar graph to determine which orbits have the highest</a:t>
            </a:r>
          </a:p>
          <a:p>
            <a:pPr algn="just">
              <a:lnSpc>
                <a:spcPts val="900"/>
              </a:lnSpc>
            </a:pPr>
            <a:r>
              <a:rPr lang="en-US" sz="1800" dirty="0">
                <a:solidFill>
                  <a:srgbClr val="000000"/>
                </a:solidFill>
                <a:latin typeface="Calibri (MS)"/>
                <a:ea typeface="Calibri (MS)"/>
                <a:cs typeface="Calibri (MS)"/>
                <a:sym typeface="Calibri (MS)"/>
              </a:rPr>
              <a:t>probability of success.</a:t>
            </a:r>
          </a:p>
          <a:p>
            <a:pPr algn="just">
              <a:lnSpc>
                <a:spcPts val="4500"/>
              </a:lnSpc>
            </a:pPr>
            <a:r>
              <a:rPr lang="en-US" sz="1800" dirty="0">
                <a:solidFill>
                  <a:srgbClr val="000000"/>
                </a:solidFill>
                <a:latin typeface="Calibri (MS)"/>
                <a:ea typeface="Calibri (MS)"/>
                <a:cs typeface="Calibri (MS)"/>
                <a:sym typeface="Calibri (MS)"/>
              </a:rPr>
              <a:t>We then use the line graph to show a trends or pattern of the</a:t>
            </a:r>
          </a:p>
          <a:p>
            <a:pPr algn="just">
              <a:lnSpc>
                <a:spcPts val="900"/>
              </a:lnSpc>
            </a:pPr>
            <a:r>
              <a:rPr lang="en-US" sz="1800" dirty="0">
                <a:solidFill>
                  <a:srgbClr val="000000"/>
                </a:solidFill>
                <a:latin typeface="Calibri (MS)"/>
                <a:ea typeface="Calibri (MS)"/>
                <a:cs typeface="Calibri (MS)"/>
                <a:sym typeface="Calibri (MS)"/>
              </a:rPr>
              <a:t>attribute over time which in this case, is used for see the</a:t>
            </a:r>
          </a:p>
          <a:p>
            <a:pPr algn="just">
              <a:lnSpc>
                <a:spcPts val="3083"/>
              </a:lnSpc>
            </a:pPr>
            <a:r>
              <a:rPr lang="en-US" sz="1800" dirty="0">
                <a:solidFill>
                  <a:srgbClr val="000000"/>
                </a:solidFill>
                <a:latin typeface="Calibri (MS)"/>
                <a:ea typeface="Calibri (MS)"/>
                <a:cs typeface="Calibri (MS)"/>
                <a:sym typeface="Calibri (MS)"/>
              </a:rPr>
              <a:t>launch success yearly trend.</a:t>
            </a:r>
          </a:p>
          <a:p>
            <a:pPr algn="just">
              <a:lnSpc>
                <a:spcPts val="2723"/>
              </a:lnSpc>
            </a:pPr>
            <a:r>
              <a:rPr lang="en-US" sz="1800" dirty="0">
                <a:solidFill>
                  <a:srgbClr val="000000"/>
                </a:solidFill>
                <a:latin typeface="Calibri (MS)"/>
                <a:ea typeface="Calibri (MS)"/>
                <a:cs typeface="Calibri (MS)"/>
                <a:sym typeface="Calibri (MS)"/>
              </a:rPr>
              <a:t>We then use Feature Engineering to be used in success</a:t>
            </a:r>
          </a:p>
          <a:p>
            <a:pPr algn="just">
              <a:lnSpc>
                <a:spcPts val="1260"/>
              </a:lnSpc>
            </a:pPr>
            <a:r>
              <a:rPr lang="en-US" sz="1800" dirty="0">
                <a:solidFill>
                  <a:srgbClr val="000000"/>
                </a:solidFill>
                <a:latin typeface="Calibri (MS)"/>
                <a:ea typeface="Calibri (MS)"/>
                <a:cs typeface="Calibri (MS)"/>
                <a:sym typeface="Calibri (MS)"/>
              </a:rPr>
              <a:t>prediction in the future module by created the dummy</a:t>
            </a:r>
          </a:p>
          <a:p>
            <a:pPr algn="just">
              <a:lnSpc>
                <a:spcPts val="2532"/>
              </a:lnSpc>
            </a:pPr>
            <a:r>
              <a:rPr lang="en-US" sz="1800" dirty="0">
                <a:solidFill>
                  <a:srgbClr val="000000"/>
                </a:solidFill>
                <a:latin typeface="Calibri (MS)"/>
                <a:ea typeface="Calibri (MS)"/>
                <a:cs typeface="Calibri (MS)"/>
                <a:sym typeface="Calibri (MS)"/>
              </a:rPr>
              <a:t>variables to categorical columns.</a:t>
            </a:r>
          </a:p>
          <a:p>
            <a:pPr algn="just">
              <a:lnSpc>
                <a:spcPts val="1512"/>
              </a:lnSpc>
            </a:pPr>
            <a:r>
              <a:rPr lang="en-US" sz="1200" dirty="0">
                <a:solidFill>
                  <a:srgbClr val="0563C1"/>
                </a:solidFill>
                <a:latin typeface="Calibri (MS)"/>
                <a:ea typeface="Calibri (MS)"/>
                <a:cs typeface="Calibri (MS)"/>
                <a:sym typeface="Calibri (MS)"/>
                <a:hlinkClick r:id="rId9" tooltip="https://github.com/farishelmi17/SpaceX/blob/main/notebook:Exploratory_Data_Analysis_with_Visualisation_Lab_jJkKVG6F1.ipynb"/>
              </a:rPr>
              <a:t>https://github.com/Pranay890/Applied-Capstone-Project/blob/main/Exploratory_Data_Analysis_with_Visualisation_Lab.ipynb</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3048"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861451" y="6254410"/>
            <a:ext cx="7442206" cy="12697"/>
          </a:xfrm>
          <a:custGeom>
            <a:avLst/>
            <a:gdLst/>
            <a:ahLst/>
            <a:cxnLst/>
            <a:rect l="l" t="t" r="r" b="b"/>
            <a:pathLst>
              <a:path w="7442206" h="12697">
                <a:moveTo>
                  <a:pt x="0" y="0"/>
                </a:moveTo>
                <a:lnTo>
                  <a:pt x="7442206" y="0"/>
                </a:lnTo>
                <a:lnTo>
                  <a:pt x="7442206" y="12697"/>
                </a:lnTo>
                <a:lnTo>
                  <a:pt x="0" y="12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13</a:t>
            </a:r>
          </a:p>
        </p:txBody>
      </p:sp>
      <p:sp>
        <p:nvSpPr>
          <p:cNvPr id="7" name="TextBox 7"/>
          <p:cNvSpPr txBox="1"/>
          <p:nvPr/>
        </p:nvSpPr>
        <p:spPr>
          <a:xfrm>
            <a:off x="929640" y="1421435"/>
            <a:ext cx="10315127" cy="2429970"/>
          </a:xfrm>
          <a:prstGeom prst="rect">
            <a:avLst/>
          </a:prstGeom>
        </p:spPr>
        <p:txBody>
          <a:bodyPr lIns="0" tIns="0" rIns="0" bIns="0" rtlCol="0" anchor="t">
            <a:spAutoFit/>
          </a:bodyPr>
          <a:lstStyle/>
          <a:p>
            <a:pPr algn="l">
              <a:lnSpc>
                <a:spcPts val="3791"/>
              </a:lnSpc>
            </a:pPr>
            <a:r>
              <a:rPr lang="en-US" sz="1999" spc="29">
                <a:solidFill>
                  <a:srgbClr val="292929"/>
                </a:solidFill>
                <a:latin typeface="IBM Plex Sans Condensed"/>
                <a:ea typeface="IBM Plex Sans Condensed"/>
                <a:cs typeface="IBM Plex Sans Condensed"/>
                <a:sym typeface="IBM Plex Sans Condensed"/>
              </a:rPr>
              <a:t>Using SQL, we had performed many queries to get better understanding of the dataset, Ex: -Displaying the names of the launch sites.</a:t>
            </a:r>
          </a:p>
          <a:p>
            <a:pPr algn="l">
              <a:lnSpc>
                <a:spcPts val="1007"/>
              </a:lnSpc>
            </a:pPr>
            <a:r>
              <a:rPr lang="en-US" sz="1999" spc="25">
                <a:solidFill>
                  <a:srgbClr val="292929"/>
                </a:solidFill>
                <a:latin typeface="IBM Plex Sans Condensed"/>
                <a:ea typeface="IBM Plex Sans Condensed"/>
                <a:cs typeface="IBM Plex Sans Condensed"/>
                <a:sym typeface="IBM Plex Sans Condensed"/>
              </a:rPr>
              <a:t>-Displaying 5 records where launch sites begin with the string ‘CCA’.</a:t>
            </a:r>
          </a:p>
          <a:p>
            <a:pPr algn="l">
              <a:lnSpc>
                <a:spcPts val="3791"/>
              </a:lnSpc>
            </a:pPr>
            <a:r>
              <a:rPr lang="en-US" sz="1999" spc="25">
                <a:solidFill>
                  <a:srgbClr val="292929"/>
                </a:solidFill>
                <a:latin typeface="IBM Plex Sans Condensed"/>
                <a:ea typeface="IBM Plex Sans Condensed"/>
                <a:cs typeface="IBM Plex Sans Condensed"/>
                <a:sym typeface="IBM Plex Sans Condensed"/>
              </a:rPr>
              <a:t>-Displaying the total payload mass carried by booster launched by NASA (CRS).</a:t>
            </a:r>
          </a:p>
          <a:p>
            <a:pPr algn="l">
              <a:lnSpc>
                <a:spcPts val="1007"/>
              </a:lnSpc>
            </a:pPr>
            <a:r>
              <a:rPr lang="en-US" sz="1999" spc="25">
                <a:solidFill>
                  <a:srgbClr val="292929"/>
                </a:solidFill>
                <a:latin typeface="IBM Plex Sans Condensed"/>
                <a:ea typeface="IBM Plex Sans Condensed"/>
                <a:cs typeface="IBM Plex Sans Condensed"/>
                <a:sym typeface="IBM Plex Sans Condensed"/>
              </a:rPr>
              <a:t>-Displaying the average payload mass carried by booster version F9 v1.1.</a:t>
            </a:r>
          </a:p>
          <a:p>
            <a:pPr algn="l">
              <a:lnSpc>
                <a:spcPts val="3791"/>
              </a:lnSpc>
            </a:pPr>
            <a:r>
              <a:rPr lang="en-US" sz="1999" spc="25">
                <a:solidFill>
                  <a:srgbClr val="292929"/>
                </a:solidFill>
                <a:latin typeface="IBM Plex Sans Condensed"/>
                <a:ea typeface="IBM Plex Sans Condensed"/>
                <a:cs typeface="IBM Plex Sans Condensed"/>
                <a:sym typeface="IBM Plex Sans Condensed"/>
              </a:rPr>
              <a:t>-Listing the date when the first successful landing outcome in ground pad was achieved.</a:t>
            </a:r>
          </a:p>
          <a:p>
            <a:pPr algn="l">
              <a:lnSpc>
                <a:spcPts val="1007"/>
              </a:lnSpc>
            </a:pPr>
            <a:r>
              <a:rPr lang="en-US" sz="1999" spc="27">
                <a:solidFill>
                  <a:srgbClr val="292929"/>
                </a:solidFill>
                <a:latin typeface="IBM Plex Sans Condensed"/>
                <a:ea typeface="IBM Plex Sans Condensed"/>
                <a:cs typeface="IBM Plex Sans Condensed"/>
                <a:sym typeface="IBM Plex Sans Condensed"/>
              </a:rPr>
              <a:t>-Listing the names of the boosters which have success in drone ship and have payload mass</a:t>
            </a:r>
          </a:p>
        </p:txBody>
      </p:sp>
      <p:sp>
        <p:nvSpPr>
          <p:cNvPr id="8" name="TextBox 8"/>
          <p:cNvSpPr txBox="1"/>
          <p:nvPr/>
        </p:nvSpPr>
        <p:spPr>
          <a:xfrm>
            <a:off x="1082040" y="3731819"/>
            <a:ext cx="4320054" cy="424386"/>
          </a:xfrm>
          <a:prstGeom prst="rect">
            <a:avLst/>
          </a:prstGeom>
        </p:spPr>
        <p:txBody>
          <a:bodyPr lIns="0" tIns="0" rIns="0" bIns="0" rtlCol="0" anchor="t">
            <a:spAutoFit/>
          </a:bodyPr>
          <a:lstStyle/>
          <a:p>
            <a:pPr algn="l">
              <a:lnSpc>
                <a:spcPts val="3791"/>
              </a:lnSpc>
            </a:pPr>
            <a:r>
              <a:rPr lang="en-US" sz="1999" spc="25">
                <a:solidFill>
                  <a:srgbClr val="292929"/>
                </a:solidFill>
                <a:latin typeface="IBM Plex Sans Condensed"/>
                <a:ea typeface="IBM Plex Sans Condensed"/>
                <a:cs typeface="IBM Plex Sans Condensed"/>
                <a:sym typeface="IBM Plex Sans Condensed"/>
              </a:rPr>
              <a:t>greater than 4000 but less than 6000.</a:t>
            </a:r>
          </a:p>
        </p:txBody>
      </p:sp>
      <p:sp>
        <p:nvSpPr>
          <p:cNvPr id="9" name="TextBox 9"/>
          <p:cNvSpPr txBox="1"/>
          <p:nvPr/>
        </p:nvSpPr>
        <p:spPr>
          <a:xfrm>
            <a:off x="929640" y="4293794"/>
            <a:ext cx="10158641" cy="776811"/>
          </a:xfrm>
          <a:prstGeom prst="rect">
            <a:avLst/>
          </a:prstGeom>
        </p:spPr>
        <p:txBody>
          <a:bodyPr lIns="0" tIns="0" rIns="0" bIns="0" rtlCol="0" anchor="t">
            <a:spAutoFit/>
          </a:bodyPr>
          <a:lstStyle/>
          <a:p>
            <a:pPr algn="l">
              <a:lnSpc>
                <a:spcPts val="1007"/>
              </a:lnSpc>
            </a:pPr>
            <a:r>
              <a:rPr lang="en-US" sz="1999" spc="25">
                <a:solidFill>
                  <a:srgbClr val="292929"/>
                </a:solidFill>
                <a:latin typeface="IBM Plex Sans Condensed"/>
                <a:ea typeface="IBM Plex Sans Condensed"/>
                <a:cs typeface="IBM Plex Sans Condensed"/>
                <a:sym typeface="IBM Plex Sans Condensed"/>
              </a:rPr>
              <a:t>-Listing the total number of successful and failure mission outcomes.</a:t>
            </a:r>
          </a:p>
          <a:p>
            <a:pPr algn="l">
              <a:lnSpc>
                <a:spcPts val="3791"/>
              </a:lnSpc>
            </a:pPr>
            <a:r>
              <a:rPr lang="en-US" sz="1999" spc="27">
                <a:solidFill>
                  <a:srgbClr val="292929"/>
                </a:solidFill>
                <a:latin typeface="IBM Plex Sans Condensed"/>
                <a:ea typeface="IBM Plex Sans Condensed"/>
                <a:cs typeface="IBM Plex Sans Condensed"/>
                <a:sym typeface="IBM Plex Sans Condensed"/>
              </a:rPr>
              <a:t>-Listing the names of the booster_versions which have carried the maximum payload mass.</a:t>
            </a:r>
          </a:p>
          <a:p>
            <a:pPr algn="l">
              <a:lnSpc>
                <a:spcPts val="1007"/>
              </a:lnSpc>
            </a:pPr>
            <a:r>
              <a:rPr lang="en-US" sz="1999" spc="25">
                <a:solidFill>
                  <a:srgbClr val="292929"/>
                </a:solidFill>
                <a:latin typeface="IBM Plex Sans Condensed"/>
                <a:ea typeface="IBM Plex Sans Condensed"/>
                <a:cs typeface="IBM Plex Sans Condensed"/>
                <a:sym typeface="IBM Plex Sans Condensed"/>
              </a:rPr>
              <a:t>-Listing the failed landing_outcomes in drone ship, their booster versions, and launch sites</a:t>
            </a:r>
          </a:p>
        </p:txBody>
      </p:sp>
      <p:sp>
        <p:nvSpPr>
          <p:cNvPr id="10" name="TextBox 10"/>
          <p:cNvSpPr txBox="1"/>
          <p:nvPr/>
        </p:nvSpPr>
        <p:spPr>
          <a:xfrm>
            <a:off x="1082040" y="4951019"/>
            <a:ext cx="2666686" cy="424386"/>
          </a:xfrm>
          <a:prstGeom prst="rect">
            <a:avLst/>
          </a:prstGeom>
        </p:spPr>
        <p:txBody>
          <a:bodyPr lIns="0" tIns="0" rIns="0" bIns="0" rtlCol="0" anchor="t">
            <a:spAutoFit/>
          </a:bodyPr>
          <a:lstStyle/>
          <a:p>
            <a:pPr algn="l">
              <a:lnSpc>
                <a:spcPts val="3791"/>
              </a:lnSpc>
            </a:pPr>
            <a:r>
              <a:rPr lang="en-US" sz="1999" spc="25">
                <a:solidFill>
                  <a:srgbClr val="292929"/>
                </a:solidFill>
                <a:latin typeface="IBM Plex Sans Condensed"/>
                <a:ea typeface="IBM Plex Sans Condensed"/>
                <a:cs typeface="IBM Plex Sans Condensed"/>
                <a:sym typeface="IBM Plex Sans Condensed"/>
              </a:rPr>
              <a:t>names for in year 2015.</a:t>
            </a:r>
          </a:p>
        </p:txBody>
      </p:sp>
      <p:sp>
        <p:nvSpPr>
          <p:cNvPr id="11" name="TextBox 11"/>
          <p:cNvSpPr txBox="1"/>
          <p:nvPr/>
        </p:nvSpPr>
        <p:spPr>
          <a:xfrm>
            <a:off x="929640" y="5512994"/>
            <a:ext cx="9494710" cy="167211"/>
          </a:xfrm>
          <a:prstGeom prst="rect">
            <a:avLst/>
          </a:prstGeom>
        </p:spPr>
        <p:txBody>
          <a:bodyPr lIns="0" tIns="0" rIns="0" bIns="0" rtlCol="0" anchor="t">
            <a:spAutoFit/>
          </a:bodyPr>
          <a:lstStyle/>
          <a:p>
            <a:pPr algn="l">
              <a:lnSpc>
                <a:spcPts val="1007"/>
              </a:lnSpc>
            </a:pPr>
            <a:r>
              <a:rPr lang="en-US" sz="1999" spc="29">
                <a:solidFill>
                  <a:srgbClr val="292929"/>
                </a:solidFill>
                <a:latin typeface="IBM Plex Sans Condensed"/>
                <a:ea typeface="IBM Plex Sans Condensed"/>
                <a:cs typeface="IBM Plex Sans Condensed"/>
                <a:sym typeface="IBM Plex Sans Condensed"/>
              </a:rPr>
              <a:t>-Rank the count of landing outcomes or success between the date 2010-06-04 and </a:t>
            </a:r>
          </a:p>
        </p:txBody>
      </p:sp>
      <p:sp>
        <p:nvSpPr>
          <p:cNvPr id="12" name="TextBox 12"/>
          <p:cNvSpPr txBox="1"/>
          <p:nvPr/>
        </p:nvSpPr>
        <p:spPr>
          <a:xfrm>
            <a:off x="1082040" y="5560619"/>
            <a:ext cx="3807028" cy="424386"/>
          </a:xfrm>
          <a:prstGeom prst="rect">
            <a:avLst/>
          </a:prstGeom>
        </p:spPr>
        <p:txBody>
          <a:bodyPr lIns="0" tIns="0" rIns="0" bIns="0" rtlCol="0" anchor="t">
            <a:spAutoFit/>
          </a:bodyPr>
          <a:lstStyle/>
          <a:p>
            <a:pPr algn="l">
              <a:lnSpc>
                <a:spcPts val="3791"/>
              </a:lnSpc>
            </a:pPr>
            <a:r>
              <a:rPr lang="en-US" sz="1999" spc="25">
                <a:solidFill>
                  <a:srgbClr val="292929"/>
                </a:solidFill>
                <a:latin typeface="IBM Plex Sans Condensed"/>
                <a:ea typeface="IBM Plex Sans Condensed"/>
                <a:cs typeface="IBM Plex Sans Condensed"/>
                <a:sym typeface="IBM Plex Sans Condensed"/>
              </a:rPr>
              <a:t>2017-03-20, in descending order.</a:t>
            </a:r>
          </a:p>
        </p:txBody>
      </p:sp>
      <p:sp>
        <p:nvSpPr>
          <p:cNvPr id="13" name="TextBox 13"/>
          <p:cNvSpPr txBox="1"/>
          <p:nvPr/>
        </p:nvSpPr>
        <p:spPr>
          <a:xfrm>
            <a:off x="861451" y="400736"/>
            <a:ext cx="2846870"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EDA withSQL</a:t>
            </a:r>
          </a:p>
        </p:txBody>
      </p:sp>
      <p:sp>
        <p:nvSpPr>
          <p:cNvPr id="14" name="TextBox 14"/>
          <p:cNvSpPr txBox="1"/>
          <p:nvPr/>
        </p:nvSpPr>
        <p:spPr>
          <a:xfrm>
            <a:off x="861451" y="6067054"/>
            <a:ext cx="7587663" cy="204158"/>
          </a:xfrm>
          <a:prstGeom prst="rect">
            <a:avLst/>
          </a:prstGeom>
        </p:spPr>
        <p:txBody>
          <a:bodyPr lIns="0" tIns="0" rIns="0" bIns="0" rtlCol="0" anchor="t">
            <a:spAutoFit/>
          </a:bodyPr>
          <a:lstStyle/>
          <a:p>
            <a:pPr algn="l">
              <a:lnSpc>
                <a:spcPts val="1679"/>
              </a:lnSpc>
            </a:pPr>
            <a:r>
              <a:rPr lang="en-US" sz="1200" dirty="0">
                <a:solidFill>
                  <a:srgbClr val="0563C1"/>
                </a:solidFill>
                <a:latin typeface="Calibri (MS)"/>
                <a:ea typeface="Calibri (MS)"/>
                <a:cs typeface="Calibri (MS)"/>
                <a:sym typeface="Calibri (MS)"/>
                <a:hlinkClick r:id="rId5" tooltip="https://github.com/farishelmi17/SpaceX/blob/main/notebook:Exploratory_Data_Analysis_with_SQL__eqznon1EA.ipynb"/>
              </a:rPr>
              <a:t>https://github.com/Pranay890/Applied-Capstone-Project/blob/main/Exploratory_Data_Analysis_with_SQL.ipynb</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1323337" y="6182382"/>
            <a:ext cx="7759703" cy="12697"/>
          </a:xfrm>
          <a:custGeom>
            <a:avLst/>
            <a:gdLst/>
            <a:ahLst/>
            <a:cxnLst/>
            <a:rect l="l" t="t" r="r" b="b"/>
            <a:pathLst>
              <a:path w="7759703" h="12697">
                <a:moveTo>
                  <a:pt x="0" y="0"/>
                </a:moveTo>
                <a:lnTo>
                  <a:pt x="7759703" y="0"/>
                </a:lnTo>
                <a:lnTo>
                  <a:pt x="7759703" y="12697"/>
                </a:lnTo>
                <a:lnTo>
                  <a:pt x="0" y="12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14</a:t>
            </a:r>
          </a:p>
        </p:txBody>
      </p:sp>
      <p:sp>
        <p:nvSpPr>
          <p:cNvPr id="7" name="TextBox 7"/>
          <p:cNvSpPr txBox="1"/>
          <p:nvPr/>
        </p:nvSpPr>
        <p:spPr>
          <a:xfrm>
            <a:off x="929640" y="4248169"/>
            <a:ext cx="10537688" cy="1845633"/>
          </a:xfrm>
          <a:prstGeom prst="rect">
            <a:avLst/>
          </a:prstGeom>
        </p:spPr>
        <p:txBody>
          <a:bodyPr lIns="0" tIns="0" rIns="0" bIns="0" rtlCol="0" anchor="t">
            <a:spAutoFit/>
          </a:bodyPr>
          <a:lstStyle/>
          <a:p>
            <a:pPr algn="l">
              <a:lnSpc>
                <a:spcPts val="2712"/>
              </a:lnSpc>
            </a:pPr>
            <a:r>
              <a:rPr lang="en-US" sz="2200" dirty="0">
                <a:solidFill>
                  <a:srgbClr val="000000"/>
                </a:solidFill>
                <a:latin typeface="Calibri (MS)"/>
                <a:ea typeface="Calibri (MS)"/>
                <a:cs typeface="Calibri (MS)"/>
                <a:sym typeface="Calibri (MS)"/>
              </a:rPr>
              <a:t>We then used the Haversine’s formula to calculated the distance of the launch sites to various landmark to find answer to the questions of:</a:t>
            </a:r>
          </a:p>
          <a:p>
            <a:pPr algn="l">
              <a:lnSpc>
                <a:spcPts val="4488"/>
              </a:lnSpc>
            </a:pPr>
            <a:r>
              <a:rPr lang="en-US" sz="2200" dirty="0">
                <a:solidFill>
                  <a:srgbClr val="000000"/>
                </a:solidFill>
                <a:latin typeface="Calibri (MS)"/>
                <a:ea typeface="Calibri (MS)"/>
                <a:cs typeface="Calibri (MS)"/>
                <a:sym typeface="Calibri (MS)"/>
              </a:rPr>
              <a:t>• </a:t>
            </a:r>
            <a:r>
              <a:rPr lang="en-US" sz="2200" dirty="0" err="1">
                <a:solidFill>
                  <a:srgbClr val="000000"/>
                </a:solidFill>
                <a:latin typeface="Calibri (MS)"/>
                <a:ea typeface="Calibri (MS)"/>
                <a:cs typeface="Calibri (MS)"/>
                <a:sym typeface="Calibri (MS)"/>
              </a:rPr>
              <a:t>Howclosethelaunchsiteswithrailways,highwaysandcoastlines</a:t>
            </a:r>
            <a:r>
              <a:rPr lang="en-US" sz="2200" dirty="0">
                <a:solidFill>
                  <a:srgbClr val="000000"/>
                </a:solidFill>
                <a:latin typeface="Calibri (MS)"/>
                <a:ea typeface="Calibri (MS)"/>
                <a:cs typeface="Calibri (MS)"/>
                <a:sym typeface="Calibri (MS)"/>
              </a:rPr>
              <a:t>?</a:t>
            </a:r>
          </a:p>
          <a:p>
            <a:pPr algn="l">
              <a:lnSpc>
                <a:spcPts val="2904"/>
              </a:lnSpc>
            </a:pPr>
            <a:r>
              <a:rPr lang="en-US" sz="2200" dirty="0">
                <a:solidFill>
                  <a:srgbClr val="000000"/>
                </a:solidFill>
                <a:latin typeface="Calibri (MS)"/>
                <a:ea typeface="Calibri (MS)"/>
                <a:cs typeface="Calibri (MS)"/>
                <a:sym typeface="Calibri (MS)"/>
              </a:rPr>
              <a:t>• </a:t>
            </a:r>
            <a:r>
              <a:rPr lang="en-US" sz="2200" dirty="0" err="1">
                <a:solidFill>
                  <a:srgbClr val="000000"/>
                </a:solidFill>
                <a:latin typeface="Calibri (MS)"/>
                <a:ea typeface="Calibri (MS)"/>
                <a:cs typeface="Calibri (MS)"/>
                <a:sym typeface="Calibri (MS)"/>
              </a:rPr>
              <a:t>Howclosethelaunchsiteswithnearbycities</a:t>
            </a:r>
            <a:r>
              <a:rPr lang="en-US" sz="2200" dirty="0">
                <a:solidFill>
                  <a:srgbClr val="000000"/>
                </a:solidFill>
                <a:latin typeface="Calibri (MS)"/>
                <a:ea typeface="Calibri (MS)"/>
                <a:cs typeface="Calibri (MS)"/>
                <a:sym typeface="Calibri (MS)"/>
              </a:rPr>
              <a:t>?</a:t>
            </a:r>
          </a:p>
          <a:p>
            <a:pPr algn="l">
              <a:lnSpc>
                <a:spcPts val="1679"/>
              </a:lnSpc>
            </a:pPr>
            <a:r>
              <a:rPr lang="en-US" sz="1200" dirty="0">
                <a:solidFill>
                  <a:srgbClr val="000000"/>
                </a:solidFill>
                <a:latin typeface="Calibri (MS)"/>
                <a:ea typeface="Calibri (MS)"/>
                <a:cs typeface="Calibri (MS)"/>
                <a:sym typeface="Calibri (MS)"/>
              </a:rPr>
              <a:t>From: </a:t>
            </a:r>
            <a:r>
              <a:rPr lang="en-US" sz="1200" dirty="0">
                <a:solidFill>
                  <a:srgbClr val="0563C1"/>
                </a:solidFill>
                <a:latin typeface="Calibri (MS)"/>
                <a:ea typeface="Calibri (MS)"/>
                <a:cs typeface="Calibri (MS)"/>
                <a:sym typeface="Calibri (MS)"/>
                <a:hlinkClick r:id="rId5" tooltip="https://github.com/farishelmi17/SpaceX/blob/main/notebook:Interactive_Visual_Analytics_with_Folium_M8uUhCmHY.ipynb"/>
              </a:rPr>
              <a:t>https://github.com/Pranay890/Applied-Capstone-Project/blob/main/Interactive_Visual_Analytics_with_Folium.ipynb</a:t>
            </a:r>
          </a:p>
        </p:txBody>
      </p:sp>
      <p:sp>
        <p:nvSpPr>
          <p:cNvPr id="8" name="TextBox 8"/>
          <p:cNvSpPr txBox="1"/>
          <p:nvPr/>
        </p:nvSpPr>
        <p:spPr>
          <a:xfrm>
            <a:off x="929640" y="3001918"/>
            <a:ext cx="10538527" cy="725729"/>
          </a:xfrm>
          <a:prstGeom prst="rect">
            <a:avLst/>
          </a:prstGeom>
        </p:spPr>
        <p:txBody>
          <a:bodyPr lIns="0" tIns="0" rIns="0" bIns="0" rtlCol="0" anchor="t">
            <a:spAutoFit/>
          </a:bodyPr>
          <a:lstStyle/>
          <a:p>
            <a:pPr algn="l">
              <a:lnSpc>
                <a:spcPts val="2688"/>
              </a:lnSpc>
            </a:pPr>
            <a:r>
              <a:rPr lang="en-US" sz="2200">
                <a:solidFill>
                  <a:srgbClr val="000000"/>
                </a:solidFill>
                <a:latin typeface="Calibri (MS)"/>
                <a:ea typeface="Calibri (MS)"/>
                <a:cs typeface="Calibri (MS)"/>
                <a:sym typeface="Calibri (MS)"/>
              </a:rPr>
              <a:t>We then assigned the dataframe launch_outcomes(failure,success) to classes 0 and 1 with </a:t>
            </a:r>
            <a:r>
              <a:rPr lang="en-US" sz="2200">
                <a:solidFill>
                  <a:srgbClr val="FF0000"/>
                </a:solidFill>
                <a:latin typeface="Calibri (MS)"/>
                <a:ea typeface="Calibri (MS)"/>
                <a:cs typeface="Calibri (MS)"/>
                <a:sym typeface="Calibri (MS)"/>
              </a:rPr>
              <a:t>Red</a:t>
            </a:r>
            <a:r>
              <a:rPr lang="en-US" sz="2200">
                <a:solidFill>
                  <a:srgbClr val="000000"/>
                </a:solidFill>
                <a:latin typeface="Calibri (MS)"/>
                <a:ea typeface="Calibri (MS)"/>
                <a:cs typeface="Calibri (MS)"/>
                <a:sym typeface="Calibri (MS)"/>
              </a:rPr>
              <a:t> and </a:t>
            </a:r>
            <a:r>
              <a:rPr lang="en-US" sz="2200">
                <a:solidFill>
                  <a:srgbClr val="00B050"/>
                </a:solidFill>
                <a:latin typeface="Calibri (MS)"/>
                <a:ea typeface="Calibri (MS)"/>
                <a:cs typeface="Calibri (MS)"/>
                <a:sym typeface="Calibri (MS)"/>
              </a:rPr>
              <a:t>Green</a:t>
            </a:r>
            <a:r>
              <a:rPr lang="en-US" sz="2200">
                <a:solidFill>
                  <a:srgbClr val="000000"/>
                </a:solidFill>
                <a:latin typeface="Calibri (MS)"/>
                <a:ea typeface="Calibri (MS)"/>
                <a:cs typeface="Calibri (MS)"/>
                <a:sym typeface="Calibri (MS)"/>
              </a:rPr>
              <a:t> markers on the map in MarkerCluster().</a:t>
            </a:r>
          </a:p>
        </p:txBody>
      </p:sp>
      <p:sp>
        <p:nvSpPr>
          <p:cNvPr id="9" name="TextBox 9"/>
          <p:cNvSpPr txBox="1"/>
          <p:nvPr/>
        </p:nvSpPr>
        <p:spPr>
          <a:xfrm>
            <a:off x="929640" y="1423435"/>
            <a:ext cx="10538574" cy="1033196"/>
          </a:xfrm>
          <a:prstGeom prst="rect">
            <a:avLst/>
          </a:prstGeom>
        </p:spPr>
        <p:txBody>
          <a:bodyPr lIns="0" tIns="0" rIns="0" bIns="0" rtlCol="0" anchor="t">
            <a:spAutoFit/>
          </a:bodyPr>
          <a:lstStyle/>
          <a:p>
            <a:pPr algn="just">
              <a:lnSpc>
                <a:spcPts val="2591"/>
              </a:lnSpc>
            </a:pPr>
            <a:r>
              <a:rPr lang="en-US" sz="2200">
                <a:solidFill>
                  <a:srgbClr val="000000"/>
                </a:solidFill>
                <a:latin typeface="Calibri (MS)"/>
                <a:ea typeface="Calibri (MS)"/>
                <a:cs typeface="Calibri (MS)"/>
                <a:sym typeface="Calibri (MS)"/>
              </a:rPr>
              <a:t>To visualize the launch data into an interactive map. We took the latitude and longitude coordinates at each launch site and added a circle marker around each launch site with a label of the name of the launch site.</a:t>
            </a:r>
          </a:p>
        </p:txBody>
      </p:sp>
      <p:sp>
        <p:nvSpPr>
          <p:cNvPr id="10" name="TextBox 10"/>
          <p:cNvSpPr txBox="1"/>
          <p:nvPr/>
        </p:nvSpPr>
        <p:spPr>
          <a:xfrm>
            <a:off x="861451" y="400736"/>
            <a:ext cx="7472029"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Build an Interactive Map with Folium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3048"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IN" dirty="0"/>
          </a:p>
        </p:txBody>
      </p:sp>
      <p:sp>
        <p:nvSpPr>
          <p:cNvPr id="5" name="Freeform 5"/>
          <p:cNvSpPr/>
          <p:nvPr/>
        </p:nvSpPr>
        <p:spPr>
          <a:xfrm>
            <a:off x="2398157" y="4754242"/>
            <a:ext cx="4686300" cy="12697"/>
          </a:xfrm>
          <a:custGeom>
            <a:avLst/>
            <a:gdLst/>
            <a:ahLst/>
            <a:cxnLst/>
            <a:rect l="l" t="t" r="r" b="b"/>
            <a:pathLst>
              <a:path w="4686300" h="12697">
                <a:moveTo>
                  <a:pt x="0" y="0"/>
                </a:moveTo>
                <a:lnTo>
                  <a:pt x="4686300" y="0"/>
                </a:lnTo>
                <a:lnTo>
                  <a:pt x="4686300" y="12697"/>
                </a:lnTo>
                <a:lnTo>
                  <a:pt x="0" y="12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15</a:t>
            </a:r>
          </a:p>
        </p:txBody>
      </p:sp>
      <p:sp>
        <p:nvSpPr>
          <p:cNvPr id="7" name="TextBox 7"/>
          <p:cNvSpPr txBox="1"/>
          <p:nvPr/>
        </p:nvSpPr>
        <p:spPr>
          <a:xfrm>
            <a:off x="861451" y="1630413"/>
            <a:ext cx="99746" cy="605723"/>
          </a:xfrm>
          <a:prstGeom prst="rect">
            <a:avLst/>
          </a:prstGeom>
        </p:spPr>
        <p:txBody>
          <a:bodyPr lIns="0" tIns="0" rIns="0" bIns="0" rtlCol="0" anchor="t">
            <a:spAutoFit/>
          </a:bodyPr>
          <a:lstStyle/>
          <a:p>
            <a:pPr algn="l">
              <a:lnSpc>
                <a:spcPts val="5500"/>
              </a:lnSpc>
            </a:pPr>
            <a:r>
              <a:rPr lang="en-US" sz="2200" spc="-17">
                <a:solidFill>
                  <a:srgbClr val="292929"/>
                </a:solidFill>
                <a:latin typeface="IBM Plex Sans Condensed"/>
                <a:ea typeface="IBM Plex Sans Condensed"/>
                <a:cs typeface="IBM Plex Sans Condensed"/>
                <a:sym typeface="IBM Plex Sans Condensed"/>
              </a:rPr>
              <a:t>•</a:t>
            </a:r>
          </a:p>
        </p:txBody>
      </p:sp>
      <p:sp>
        <p:nvSpPr>
          <p:cNvPr id="8" name="TextBox 8"/>
          <p:cNvSpPr txBox="1"/>
          <p:nvPr/>
        </p:nvSpPr>
        <p:spPr>
          <a:xfrm>
            <a:off x="861451" y="2468613"/>
            <a:ext cx="99746" cy="1126931"/>
          </a:xfrm>
          <a:prstGeom prst="rect">
            <a:avLst/>
          </a:prstGeom>
        </p:spPr>
        <p:txBody>
          <a:bodyPr lIns="0" tIns="0" rIns="0" bIns="0" rtlCol="0" anchor="t">
            <a:spAutoFit/>
          </a:bodyPr>
          <a:lstStyle/>
          <a:p>
            <a:pPr algn="just">
              <a:lnSpc>
                <a:spcPts val="5500"/>
              </a:lnSpc>
            </a:pPr>
            <a:r>
              <a:rPr lang="en-US" sz="2200" spc="-17">
                <a:solidFill>
                  <a:srgbClr val="292929"/>
                </a:solidFill>
                <a:latin typeface="IBM Plex Sans Condensed"/>
                <a:ea typeface="IBM Plex Sans Condensed"/>
                <a:cs typeface="IBM Plex Sans Condensed"/>
                <a:sym typeface="IBM Plex Sans Condensed"/>
              </a:rPr>
              <a:t>•</a:t>
            </a:r>
          </a:p>
          <a:p>
            <a:pPr algn="just">
              <a:lnSpc>
                <a:spcPts val="2708"/>
              </a:lnSpc>
            </a:pPr>
            <a:r>
              <a:rPr lang="en-US" sz="2200" spc="-17">
                <a:solidFill>
                  <a:srgbClr val="292929"/>
                </a:solidFill>
                <a:latin typeface="IBM Plex Sans Condensed"/>
                <a:ea typeface="IBM Plex Sans Condensed"/>
                <a:cs typeface="IBM Plex Sans Condensed"/>
                <a:sym typeface="IBM Plex Sans Condensed"/>
              </a:rPr>
              <a:t>•</a:t>
            </a:r>
          </a:p>
        </p:txBody>
      </p:sp>
      <p:sp>
        <p:nvSpPr>
          <p:cNvPr id="9" name="TextBox 9"/>
          <p:cNvSpPr txBox="1"/>
          <p:nvPr/>
        </p:nvSpPr>
        <p:spPr>
          <a:xfrm>
            <a:off x="1090051" y="1881749"/>
            <a:ext cx="10481605" cy="2022262"/>
          </a:xfrm>
          <a:prstGeom prst="rect">
            <a:avLst/>
          </a:prstGeom>
        </p:spPr>
        <p:txBody>
          <a:bodyPr lIns="0" tIns="0" rIns="0" bIns="0" rtlCol="0" anchor="t">
            <a:spAutoFit/>
          </a:bodyPr>
          <a:lstStyle/>
          <a:p>
            <a:pPr algn="l">
              <a:lnSpc>
                <a:spcPts val="2615"/>
              </a:lnSpc>
            </a:pPr>
            <a:r>
              <a:rPr lang="en-US" sz="2200" spc="28">
                <a:solidFill>
                  <a:srgbClr val="292929"/>
                </a:solidFill>
                <a:latin typeface="IBM Plex Sans Condensed"/>
                <a:ea typeface="IBM Plex Sans Condensed"/>
                <a:cs typeface="IBM Plex Sans Condensed"/>
                <a:sym typeface="IBM Plex Sans Condensed"/>
              </a:rPr>
              <a:t>We</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built</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an</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interactive</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dashboard</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with</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Plotly</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dash</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which</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allowing</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the</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user</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to</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play around</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with</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the</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data</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as</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they</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need.</a:t>
            </a:r>
          </a:p>
          <a:p>
            <a:pPr algn="l">
              <a:lnSpc>
                <a:spcPts val="5352"/>
              </a:lnSpc>
            </a:pPr>
            <a:r>
              <a:rPr lang="en-US" sz="2200" spc="28">
                <a:solidFill>
                  <a:srgbClr val="292929"/>
                </a:solidFill>
                <a:latin typeface="IBM Plex Sans Condensed"/>
                <a:ea typeface="IBM Plex Sans Condensed"/>
                <a:cs typeface="IBM Plex Sans Condensed"/>
                <a:sym typeface="IBM Plex Sans Condensed"/>
              </a:rPr>
              <a:t>We</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plotted</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pie</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charts</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showing</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the</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total</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launches</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by</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a</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certain</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sites.</a:t>
            </a:r>
          </a:p>
          <a:p>
            <a:pPr algn="l">
              <a:lnSpc>
                <a:spcPts val="2855"/>
              </a:lnSpc>
            </a:pPr>
            <a:r>
              <a:rPr lang="en-US" sz="2200" spc="28">
                <a:solidFill>
                  <a:srgbClr val="292929"/>
                </a:solidFill>
                <a:latin typeface="IBM Plex Sans Condensed"/>
                <a:ea typeface="IBM Plex Sans Condensed"/>
                <a:cs typeface="IBM Plex Sans Condensed"/>
                <a:sym typeface="IBM Plex Sans Condensed"/>
              </a:rPr>
              <a:t>We</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then</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plotted</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scatter</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graph</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showing</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the</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relationship</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with</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Outcome</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and</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Payload</a:t>
            </a:r>
          </a:p>
          <a:p>
            <a:pPr algn="l">
              <a:lnSpc>
                <a:spcPts val="2376"/>
              </a:lnSpc>
            </a:pPr>
            <a:r>
              <a:rPr lang="en-US" sz="2200" spc="28">
                <a:solidFill>
                  <a:srgbClr val="292929"/>
                </a:solidFill>
                <a:latin typeface="IBM Plex Sans Condensed"/>
                <a:ea typeface="IBM Plex Sans Condensed"/>
                <a:cs typeface="IBM Plex Sans Condensed"/>
                <a:sym typeface="IBM Plex Sans Condensed"/>
              </a:rPr>
              <a:t>Mass</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(Kg)</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for</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the</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different</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booster</a:t>
            </a:r>
            <a:r>
              <a:rPr lang="en-US" sz="2200" spc="28">
                <a:solidFill>
                  <a:srgbClr val="000000"/>
                </a:solidFill>
                <a:latin typeface="IBM Plex Sans Condensed"/>
                <a:ea typeface="IBM Plex Sans Condensed"/>
                <a:cs typeface="IBM Plex Sans Condensed"/>
                <a:sym typeface="IBM Plex Sans Condensed"/>
              </a:rPr>
              <a:t> </a:t>
            </a:r>
            <a:r>
              <a:rPr lang="en-US" sz="2200" spc="28">
                <a:solidFill>
                  <a:srgbClr val="292929"/>
                </a:solidFill>
                <a:latin typeface="IBM Plex Sans Condensed"/>
                <a:ea typeface="IBM Plex Sans Condensed"/>
                <a:cs typeface="IBM Plex Sans Condensed"/>
                <a:sym typeface="IBM Plex Sans Condensed"/>
              </a:rPr>
              <a:t>version.</a:t>
            </a:r>
          </a:p>
        </p:txBody>
      </p:sp>
      <p:sp>
        <p:nvSpPr>
          <p:cNvPr id="10" name="TextBox 10"/>
          <p:cNvSpPr txBox="1"/>
          <p:nvPr/>
        </p:nvSpPr>
        <p:spPr>
          <a:xfrm>
            <a:off x="861451" y="4584602"/>
            <a:ext cx="6342040" cy="420564"/>
          </a:xfrm>
          <a:prstGeom prst="rect">
            <a:avLst/>
          </a:prstGeom>
        </p:spPr>
        <p:txBody>
          <a:bodyPr lIns="0" tIns="0" rIns="0" bIns="0" rtlCol="0" anchor="t">
            <a:spAutoFit/>
          </a:bodyPr>
          <a:lstStyle/>
          <a:p>
            <a:pPr algn="l">
              <a:lnSpc>
                <a:spcPts val="1679"/>
              </a:lnSpc>
            </a:pPr>
            <a:r>
              <a:rPr lang="en-US" sz="1200" spc="15" dirty="0">
                <a:solidFill>
                  <a:srgbClr val="292929"/>
                </a:solidFill>
                <a:latin typeface="IBM Plex Sans Condensed"/>
                <a:ea typeface="IBM Plex Sans Condensed"/>
                <a:cs typeface="IBM Plex Sans Condensed"/>
                <a:sym typeface="IBM Plex Sans Condensed"/>
              </a:rPr>
              <a:t>The</a:t>
            </a:r>
            <a:r>
              <a:rPr lang="en-US" sz="1200" spc="15" dirty="0">
                <a:solidFill>
                  <a:srgbClr val="000000"/>
                </a:solidFill>
                <a:latin typeface="IBM Plex Sans Condensed"/>
                <a:ea typeface="IBM Plex Sans Condensed"/>
                <a:cs typeface="IBM Plex Sans Condensed"/>
                <a:sym typeface="IBM Plex Sans Condensed"/>
              </a:rPr>
              <a:t> </a:t>
            </a:r>
            <a:r>
              <a:rPr lang="en-US" sz="1200" spc="15" dirty="0">
                <a:solidFill>
                  <a:srgbClr val="292929"/>
                </a:solidFill>
                <a:latin typeface="IBM Plex Sans Condensed"/>
                <a:ea typeface="IBM Plex Sans Condensed"/>
                <a:cs typeface="IBM Plex Sans Condensed"/>
                <a:sym typeface="IBM Plex Sans Condensed"/>
              </a:rPr>
              <a:t>link</a:t>
            </a:r>
            <a:r>
              <a:rPr lang="en-US" sz="1200" spc="15" dirty="0">
                <a:solidFill>
                  <a:srgbClr val="000000"/>
                </a:solidFill>
                <a:latin typeface="IBM Plex Sans Condensed"/>
                <a:ea typeface="IBM Plex Sans Condensed"/>
                <a:cs typeface="IBM Plex Sans Condensed"/>
                <a:sym typeface="IBM Plex Sans Condensed"/>
              </a:rPr>
              <a:t> </a:t>
            </a:r>
            <a:r>
              <a:rPr lang="en-US" sz="1200" spc="15" dirty="0">
                <a:solidFill>
                  <a:srgbClr val="292929"/>
                </a:solidFill>
                <a:latin typeface="IBM Plex Sans Condensed"/>
                <a:ea typeface="IBM Plex Sans Condensed"/>
                <a:cs typeface="IBM Plex Sans Condensed"/>
                <a:sym typeface="IBM Plex Sans Condensed"/>
              </a:rPr>
              <a:t>of</a:t>
            </a:r>
            <a:r>
              <a:rPr lang="en-US" sz="1200" spc="15" dirty="0">
                <a:solidFill>
                  <a:srgbClr val="000000"/>
                </a:solidFill>
                <a:latin typeface="IBM Plex Sans Condensed"/>
                <a:ea typeface="IBM Plex Sans Condensed"/>
                <a:cs typeface="IBM Plex Sans Condensed"/>
                <a:sym typeface="IBM Plex Sans Condensed"/>
              </a:rPr>
              <a:t> </a:t>
            </a:r>
            <a:r>
              <a:rPr lang="en-US" sz="1200" spc="15" dirty="0">
                <a:solidFill>
                  <a:srgbClr val="292929"/>
                </a:solidFill>
                <a:latin typeface="IBM Plex Sans Condensed"/>
                <a:ea typeface="IBM Plex Sans Condensed"/>
                <a:cs typeface="IBM Plex Sans Condensed"/>
                <a:sym typeface="IBM Plex Sans Condensed"/>
              </a:rPr>
              <a:t>the</a:t>
            </a:r>
            <a:r>
              <a:rPr lang="en-US" sz="1200" spc="15" dirty="0">
                <a:solidFill>
                  <a:srgbClr val="000000"/>
                </a:solidFill>
                <a:latin typeface="IBM Plex Sans Condensed"/>
                <a:ea typeface="IBM Plex Sans Condensed"/>
                <a:cs typeface="IBM Plex Sans Condensed"/>
                <a:sym typeface="IBM Plex Sans Condensed"/>
              </a:rPr>
              <a:t> </a:t>
            </a:r>
            <a:r>
              <a:rPr lang="en-US" sz="1200" spc="15" dirty="0">
                <a:solidFill>
                  <a:srgbClr val="292929"/>
                </a:solidFill>
                <a:latin typeface="IBM Plex Sans Condensed"/>
                <a:ea typeface="IBM Plex Sans Condensed"/>
                <a:cs typeface="IBM Plex Sans Condensed"/>
                <a:sym typeface="IBM Plex Sans Condensed"/>
              </a:rPr>
              <a:t>app.py::  </a:t>
            </a:r>
            <a:r>
              <a:rPr lang="en-US" sz="1200" spc="15" dirty="0">
                <a:solidFill>
                  <a:srgbClr val="000000"/>
                </a:solidFill>
                <a:latin typeface="IBM Plex Sans Condensed"/>
                <a:ea typeface="IBM Plex Sans Condensed"/>
                <a:cs typeface="IBM Plex Sans Condensed"/>
                <a:sym typeface="IBM Plex Sans Condensed"/>
              </a:rPr>
              <a:t>https://github.com/Pranay890/Applied-Capstone-Project/blob/main/spacex_dash_app.py</a:t>
            </a:r>
            <a:endParaRPr lang="en-US" sz="1200" spc="15" dirty="0">
              <a:solidFill>
                <a:srgbClr val="0563C1"/>
              </a:solidFill>
              <a:latin typeface="IBM Plex Sans Condensed"/>
              <a:ea typeface="IBM Plex Sans Condensed"/>
              <a:cs typeface="IBM Plex Sans Condensed"/>
              <a:sym typeface="IBM Plex Sans Condensed"/>
              <a:hlinkClick r:id="rId5" tooltip="https://github.com/farishelmi17/SpaceX/blob/main/spacex_dash_app.py"/>
            </a:endParaRPr>
          </a:p>
        </p:txBody>
      </p:sp>
      <p:sp>
        <p:nvSpPr>
          <p:cNvPr id="11" name="TextBox 11"/>
          <p:cNvSpPr txBox="1"/>
          <p:nvPr/>
        </p:nvSpPr>
        <p:spPr>
          <a:xfrm>
            <a:off x="861451" y="400736"/>
            <a:ext cx="7266699"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Build a Dashboard with Plotly Dash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765048" y="1667256"/>
            <a:ext cx="2545080" cy="4364736"/>
          </a:xfrm>
          <a:custGeom>
            <a:avLst/>
            <a:gdLst/>
            <a:ahLst/>
            <a:cxnLst/>
            <a:rect l="l" t="t" r="r" b="b"/>
            <a:pathLst>
              <a:path w="2545080" h="4364736">
                <a:moveTo>
                  <a:pt x="0" y="0"/>
                </a:moveTo>
                <a:lnTo>
                  <a:pt x="2545080" y="0"/>
                </a:lnTo>
                <a:lnTo>
                  <a:pt x="2545080" y="4364736"/>
                </a:lnTo>
                <a:lnTo>
                  <a:pt x="0" y="4364736"/>
                </a:lnTo>
                <a:lnTo>
                  <a:pt x="0" y="0"/>
                </a:lnTo>
                <a:close/>
              </a:path>
            </a:pathLst>
          </a:custGeom>
          <a:blipFill>
            <a:blip r:embed="rId3"/>
            <a:stretch>
              <a:fillRect/>
            </a:stretch>
          </a:blipFill>
        </p:spPr>
      </p:sp>
      <p:sp>
        <p:nvSpPr>
          <p:cNvPr id="6" name="Freeform 6"/>
          <p:cNvSpPr/>
          <p:nvPr/>
        </p:nvSpPr>
        <p:spPr>
          <a:xfrm>
            <a:off x="3483864" y="1667256"/>
            <a:ext cx="2542032" cy="4364736"/>
          </a:xfrm>
          <a:custGeom>
            <a:avLst/>
            <a:gdLst/>
            <a:ahLst/>
            <a:cxnLst/>
            <a:rect l="l" t="t" r="r" b="b"/>
            <a:pathLst>
              <a:path w="2542032" h="4364736">
                <a:moveTo>
                  <a:pt x="0" y="0"/>
                </a:moveTo>
                <a:lnTo>
                  <a:pt x="2542032" y="0"/>
                </a:lnTo>
                <a:lnTo>
                  <a:pt x="2542032" y="4364736"/>
                </a:lnTo>
                <a:lnTo>
                  <a:pt x="0" y="4364736"/>
                </a:lnTo>
                <a:lnTo>
                  <a:pt x="0" y="0"/>
                </a:lnTo>
                <a:close/>
              </a:path>
            </a:pathLst>
          </a:custGeom>
          <a:blipFill>
            <a:blip r:embed="rId4"/>
            <a:stretch>
              <a:fillRect/>
            </a:stretch>
          </a:blipFill>
        </p:spPr>
      </p:sp>
      <p:sp>
        <p:nvSpPr>
          <p:cNvPr id="7" name="Freeform 7"/>
          <p:cNvSpPr/>
          <p:nvPr/>
        </p:nvSpPr>
        <p:spPr>
          <a:xfrm>
            <a:off x="6202680" y="1667256"/>
            <a:ext cx="2542032" cy="4364736"/>
          </a:xfrm>
          <a:custGeom>
            <a:avLst/>
            <a:gdLst/>
            <a:ahLst/>
            <a:cxnLst/>
            <a:rect l="l" t="t" r="r" b="b"/>
            <a:pathLst>
              <a:path w="2542032" h="4364736">
                <a:moveTo>
                  <a:pt x="0" y="0"/>
                </a:moveTo>
                <a:lnTo>
                  <a:pt x="2542032" y="0"/>
                </a:lnTo>
                <a:lnTo>
                  <a:pt x="2542032" y="4364736"/>
                </a:lnTo>
                <a:lnTo>
                  <a:pt x="0" y="4364736"/>
                </a:lnTo>
                <a:lnTo>
                  <a:pt x="0" y="0"/>
                </a:lnTo>
                <a:close/>
              </a:path>
            </a:pathLst>
          </a:custGeom>
          <a:blipFill>
            <a:blip r:embed="rId5"/>
            <a:stretch>
              <a:fillRect/>
            </a:stretch>
          </a:blipFill>
        </p:spPr>
      </p:sp>
      <p:sp>
        <p:nvSpPr>
          <p:cNvPr id="8" name="Freeform 8"/>
          <p:cNvSpPr/>
          <p:nvPr/>
        </p:nvSpPr>
        <p:spPr>
          <a:xfrm>
            <a:off x="8918448" y="1667256"/>
            <a:ext cx="2545080" cy="4364736"/>
          </a:xfrm>
          <a:custGeom>
            <a:avLst/>
            <a:gdLst/>
            <a:ahLst/>
            <a:cxnLst/>
            <a:rect l="l" t="t" r="r" b="b"/>
            <a:pathLst>
              <a:path w="2545080" h="4364736">
                <a:moveTo>
                  <a:pt x="0" y="0"/>
                </a:moveTo>
                <a:lnTo>
                  <a:pt x="2545080" y="0"/>
                </a:lnTo>
                <a:lnTo>
                  <a:pt x="2545080" y="4364736"/>
                </a:lnTo>
                <a:lnTo>
                  <a:pt x="0" y="4364736"/>
                </a:lnTo>
                <a:lnTo>
                  <a:pt x="0" y="0"/>
                </a:lnTo>
                <a:close/>
              </a:path>
            </a:pathLst>
          </a:custGeom>
          <a:blipFill>
            <a:blip r:embed="rId6"/>
            <a:stretch>
              <a:fillRect/>
            </a:stretch>
          </a:blipFill>
        </p:spPr>
      </p:sp>
      <p:sp>
        <p:nvSpPr>
          <p:cNvPr id="9" name="Freeform 9"/>
          <p:cNvSpPr/>
          <p:nvPr/>
        </p:nvSpPr>
        <p:spPr>
          <a:xfrm>
            <a:off x="9187920" y="4501429"/>
            <a:ext cx="1993897" cy="12697"/>
          </a:xfrm>
          <a:custGeom>
            <a:avLst/>
            <a:gdLst/>
            <a:ahLst/>
            <a:cxnLst/>
            <a:rect l="l" t="t" r="r" b="b"/>
            <a:pathLst>
              <a:path w="1993897" h="12697">
                <a:moveTo>
                  <a:pt x="0" y="0"/>
                </a:moveTo>
                <a:lnTo>
                  <a:pt x="1993897" y="0"/>
                </a:lnTo>
                <a:lnTo>
                  <a:pt x="1993897" y="12697"/>
                </a:lnTo>
                <a:lnTo>
                  <a:pt x="0" y="126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9187920" y="4679223"/>
            <a:ext cx="1968503" cy="12697"/>
          </a:xfrm>
          <a:custGeom>
            <a:avLst/>
            <a:gdLst/>
            <a:ahLst/>
            <a:cxnLst/>
            <a:rect l="l" t="t" r="r" b="b"/>
            <a:pathLst>
              <a:path w="1968503" h="12697">
                <a:moveTo>
                  <a:pt x="0" y="0"/>
                </a:moveTo>
                <a:lnTo>
                  <a:pt x="1968503" y="0"/>
                </a:lnTo>
                <a:lnTo>
                  <a:pt x="1968503" y="12697"/>
                </a:lnTo>
                <a:lnTo>
                  <a:pt x="0" y="126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9187920" y="4857026"/>
            <a:ext cx="571500" cy="12697"/>
          </a:xfrm>
          <a:custGeom>
            <a:avLst/>
            <a:gdLst/>
            <a:ahLst/>
            <a:cxnLst/>
            <a:rect l="l" t="t" r="r" b="b"/>
            <a:pathLst>
              <a:path w="571500" h="12697">
                <a:moveTo>
                  <a:pt x="0" y="0"/>
                </a:moveTo>
                <a:lnTo>
                  <a:pt x="571500" y="0"/>
                </a:lnTo>
                <a:lnTo>
                  <a:pt x="571500" y="12697"/>
                </a:lnTo>
                <a:lnTo>
                  <a:pt x="0" y="126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TextBox 12"/>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16</a:t>
            </a:r>
          </a:p>
        </p:txBody>
      </p:sp>
      <p:sp>
        <p:nvSpPr>
          <p:cNvPr id="13" name="TextBox 13"/>
          <p:cNvSpPr txBox="1"/>
          <p:nvPr/>
        </p:nvSpPr>
        <p:spPr>
          <a:xfrm>
            <a:off x="893235" y="2452897"/>
            <a:ext cx="1900952" cy="671151"/>
          </a:xfrm>
          <a:prstGeom prst="rect">
            <a:avLst/>
          </a:prstGeom>
        </p:spPr>
        <p:txBody>
          <a:bodyPr lIns="0" tIns="0" rIns="0" bIns="0" rtlCol="0" anchor="t">
            <a:spAutoFit/>
          </a:bodyPr>
          <a:lstStyle/>
          <a:p>
            <a:pPr algn="l">
              <a:lnSpc>
                <a:spcPts val="2660"/>
              </a:lnSpc>
            </a:pPr>
            <a:r>
              <a:rPr lang="en-US" sz="1900">
                <a:solidFill>
                  <a:srgbClr val="000000"/>
                </a:solidFill>
                <a:latin typeface="Calibri (MS)"/>
                <a:ea typeface="Calibri (MS)"/>
                <a:cs typeface="Calibri (MS)"/>
                <a:sym typeface="Calibri (MS)"/>
              </a:rPr>
              <a:t>Building the Model</a:t>
            </a:r>
          </a:p>
          <a:p>
            <a:pPr algn="l">
              <a:lnSpc>
                <a:spcPts val="1680"/>
              </a:lnSpc>
            </a:pPr>
            <a:r>
              <a:rPr lang="en-US" sz="1500" spc="4">
                <a:solidFill>
                  <a:srgbClr val="000000"/>
                </a:solidFill>
                <a:latin typeface="Calibri (MS)"/>
                <a:ea typeface="Calibri (MS)"/>
                <a:cs typeface="Calibri (MS)"/>
                <a:sym typeface="Calibri (MS)"/>
              </a:rPr>
              <a:t>•Load the dataset into </a:t>
            </a:r>
          </a:p>
        </p:txBody>
      </p:sp>
      <p:sp>
        <p:nvSpPr>
          <p:cNvPr id="14" name="TextBox 14"/>
          <p:cNvSpPr txBox="1"/>
          <p:nvPr/>
        </p:nvSpPr>
        <p:spPr>
          <a:xfrm>
            <a:off x="3611347" y="2452897"/>
            <a:ext cx="2358981" cy="671151"/>
          </a:xfrm>
          <a:prstGeom prst="rect">
            <a:avLst/>
          </a:prstGeom>
        </p:spPr>
        <p:txBody>
          <a:bodyPr lIns="0" tIns="0" rIns="0" bIns="0" rtlCol="0" anchor="t">
            <a:spAutoFit/>
          </a:bodyPr>
          <a:lstStyle/>
          <a:p>
            <a:pPr algn="l">
              <a:lnSpc>
                <a:spcPts val="2660"/>
              </a:lnSpc>
            </a:pPr>
            <a:r>
              <a:rPr lang="en-US" sz="1900">
                <a:solidFill>
                  <a:srgbClr val="000000"/>
                </a:solidFill>
                <a:latin typeface="Calibri (MS)"/>
                <a:ea typeface="Calibri (MS)"/>
                <a:cs typeface="Calibri (MS)"/>
                <a:sym typeface="Calibri (MS)"/>
              </a:rPr>
              <a:t>Evaluating the Model</a:t>
            </a:r>
          </a:p>
          <a:p>
            <a:pPr algn="l">
              <a:lnSpc>
                <a:spcPts val="1680"/>
              </a:lnSpc>
            </a:pPr>
            <a:r>
              <a:rPr lang="en-US" sz="1500" spc="3">
                <a:solidFill>
                  <a:srgbClr val="000000"/>
                </a:solidFill>
                <a:latin typeface="Calibri (MS)"/>
                <a:ea typeface="Calibri (MS)"/>
                <a:cs typeface="Calibri (MS)"/>
                <a:sym typeface="Calibri (MS)"/>
              </a:rPr>
              <a:t>•Check the accuracy for each </a:t>
            </a:r>
          </a:p>
        </p:txBody>
      </p:sp>
      <p:sp>
        <p:nvSpPr>
          <p:cNvPr id="15" name="TextBox 15"/>
          <p:cNvSpPr txBox="1"/>
          <p:nvPr/>
        </p:nvSpPr>
        <p:spPr>
          <a:xfrm>
            <a:off x="6329448" y="2452897"/>
            <a:ext cx="2105139" cy="671151"/>
          </a:xfrm>
          <a:prstGeom prst="rect">
            <a:avLst/>
          </a:prstGeom>
        </p:spPr>
        <p:txBody>
          <a:bodyPr lIns="0" tIns="0" rIns="0" bIns="0" rtlCol="0" anchor="t">
            <a:spAutoFit/>
          </a:bodyPr>
          <a:lstStyle/>
          <a:p>
            <a:pPr algn="l">
              <a:lnSpc>
                <a:spcPts val="2660"/>
              </a:lnSpc>
            </a:pPr>
            <a:r>
              <a:rPr lang="en-US" sz="1900">
                <a:solidFill>
                  <a:srgbClr val="000000"/>
                </a:solidFill>
                <a:latin typeface="Calibri (MS)"/>
                <a:ea typeface="Calibri (MS)"/>
                <a:cs typeface="Calibri (MS)"/>
                <a:sym typeface="Calibri (MS)"/>
              </a:rPr>
              <a:t>Improving the Model</a:t>
            </a:r>
          </a:p>
          <a:p>
            <a:pPr algn="l">
              <a:lnSpc>
                <a:spcPts val="1680"/>
              </a:lnSpc>
            </a:pPr>
            <a:r>
              <a:rPr lang="en-US" sz="1500" spc="4">
                <a:solidFill>
                  <a:srgbClr val="000000"/>
                </a:solidFill>
                <a:latin typeface="Calibri (MS)"/>
                <a:ea typeface="Calibri (MS)"/>
                <a:cs typeface="Calibri (MS)"/>
                <a:sym typeface="Calibri (MS)"/>
              </a:rPr>
              <a:t>•Use Feature Engineering </a:t>
            </a:r>
          </a:p>
        </p:txBody>
      </p:sp>
      <p:sp>
        <p:nvSpPr>
          <p:cNvPr id="16" name="TextBox 16"/>
          <p:cNvSpPr txBox="1"/>
          <p:nvPr/>
        </p:nvSpPr>
        <p:spPr>
          <a:xfrm>
            <a:off x="9047569" y="2452897"/>
            <a:ext cx="2082794" cy="671151"/>
          </a:xfrm>
          <a:prstGeom prst="rect">
            <a:avLst/>
          </a:prstGeom>
        </p:spPr>
        <p:txBody>
          <a:bodyPr lIns="0" tIns="0" rIns="0" bIns="0" rtlCol="0" anchor="t">
            <a:spAutoFit/>
          </a:bodyPr>
          <a:lstStyle/>
          <a:p>
            <a:pPr algn="l">
              <a:lnSpc>
                <a:spcPts val="2660"/>
              </a:lnSpc>
            </a:pPr>
            <a:r>
              <a:rPr lang="en-US" sz="1900">
                <a:solidFill>
                  <a:srgbClr val="000000"/>
                </a:solidFill>
                <a:latin typeface="Calibri (MS)"/>
                <a:ea typeface="Calibri (MS)"/>
                <a:cs typeface="Calibri (MS)"/>
                <a:sym typeface="Calibri (MS)"/>
              </a:rPr>
              <a:t>Find the Best Model</a:t>
            </a:r>
          </a:p>
          <a:p>
            <a:pPr algn="l">
              <a:lnSpc>
                <a:spcPts val="1632"/>
              </a:lnSpc>
            </a:pPr>
            <a:r>
              <a:rPr lang="en-US" sz="1500" spc="6">
                <a:solidFill>
                  <a:srgbClr val="000000"/>
                </a:solidFill>
                <a:latin typeface="Calibri (MS)"/>
                <a:ea typeface="Calibri (MS)"/>
                <a:cs typeface="Calibri (MS)"/>
                <a:sym typeface="Calibri (MS)"/>
              </a:rPr>
              <a:t>•The model with the best </a:t>
            </a:r>
          </a:p>
        </p:txBody>
      </p:sp>
      <p:sp>
        <p:nvSpPr>
          <p:cNvPr id="17" name="TextBox 17"/>
          <p:cNvSpPr txBox="1"/>
          <p:nvPr/>
        </p:nvSpPr>
        <p:spPr>
          <a:xfrm>
            <a:off x="1007535" y="3089158"/>
            <a:ext cx="1519819" cy="248641"/>
          </a:xfrm>
          <a:prstGeom prst="rect">
            <a:avLst/>
          </a:prstGeom>
        </p:spPr>
        <p:txBody>
          <a:bodyPr lIns="0" tIns="0" rIns="0" bIns="0" rtlCol="0" anchor="t">
            <a:spAutoFit/>
          </a:bodyPr>
          <a:lstStyle/>
          <a:p>
            <a:pPr algn="l">
              <a:lnSpc>
                <a:spcPts val="1680"/>
              </a:lnSpc>
            </a:pPr>
            <a:r>
              <a:rPr lang="en-US" sz="1500">
                <a:solidFill>
                  <a:srgbClr val="000000"/>
                </a:solidFill>
                <a:latin typeface="Calibri (MS)"/>
                <a:ea typeface="Calibri (MS)"/>
                <a:cs typeface="Calibri (MS)"/>
                <a:sym typeface="Calibri (MS)"/>
              </a:rPr>
              <a:t>NumPy and Pandas</a:t>
            </a:r>
          </a:p>
        </p:txBody>
      </p:sp>
      <p:sp>
        <p:nvSpPr>
          <p:cNvPr id="18" name="TextBox 18"/>
          <p:cNvSpPr txBox="1"/>
          <p:nvPr/>
        </p:nvSpPr>
        <p:spPr>
          <a:xfrm>
            <a:off x="893235" y="3285373"/>
            <a:ext cx="1998793" cy="296266"/>
          </a:xfrm>
          <a:prstGeom prst="rect">
            <a:avLst/>
          </a:prstGeom>
        </p:spPr>
        <p:txBody>
          <a:bodyPr lIns="0" tIns="0" rIns="0" bIns="0" rtlCol="0" anchor="t">
            <a:spAutoFit/>
          </a:bodyPr>
          <a:lstStyle/>
          <a:p>
            <a:pPr algn="l">
              <a:lnSpc>
                <a:spcPts val="2160"/>
              </a:lnSpc>
            </a:pPr>
            <a:r>
              <a:rPr lang="en-US" sz="1500">
                <a:solidFill>
                  <a:srgbClr val="000000"/>
                </a:solidFill>
                <a:latin typeface="Calibri (MS)"/>
                <a:ea typeface="Calibri (MS)"/>
                <a:cs typeface="Calibri (MS)"/>
                <a:sym typeface="Calibri (MS)"/>
              </a:rPr>
              <a:t>•Transform the data and </a:t>
            </a:r>
          </a:p>
        </p:txBody>
      </p:sp>
      <p:sp>
        <p:nvSpPr>
          <p:cNvPr id="19" name="TextBox 19"/>
          <p:cNvSpPr txBox="1"/>
          <p:nvPr/>
        </p:nvSpPr>
        <p:spPr>
          <a:xfrm>
            <a:off x="1007535" y="3584458"/>
            <a:ext cx="2132086" cy="414757"/>
          </a:xfrm>
          <a:prstGeom prst="rect">
            <a:avLst/>
          </a:prstGeom>
        </p:spPr>
        <p:txBody>
          <a:bodyPr lIns="0" tIns="0" rIns="0" bIns="0" rtlCol="0" anchor="t">
            <a:spAutoFit/>
          </a:bodyPr>
          <a:lstStyle/>
          <a:p>
            <a:pPr algn="l">
              <a:lnSpc>
                <a:spcPts val="1200"/>
              </a:lnSpc>
            </a:pPr>
            <a:r>
              <a:rPr lang="en-US" sz="1500">
                <a:solidFill>
                  <a:srgbClr val="000000"/>
                </a:solidFill>
                <a:latin typeface="Calibri (MS)"/>
                <a:ea typeface="Calibri (MS)"/>
                <a:cs typeface="Calibri (MS)"/>
                <a:sym typeface="Calibri (MS)"/>
              </a:rPr>
              <a:t>then split into training and </a:t>
            </a:r>
          </a:p>
          <a:p>
            <a:pPr algn="l">
              <a:lnSpc>
                <a:spcPts val="1896"/>
              </a:lnSpc>
            </a:pPr>
            <a:r>
              <a:rPr lang="en-US" sz="1500">
                <a:solidFill>
                  <a:srgbClr val="000000"/>
                </a:solidFill>
                <a:latin typeface="Calibri (MS)"/>
                <a:ea typeface="Calibri (MS)"/>
                <a:cs typeface="Calibri (MS)"/>
                <a:sym typeface="Calibri (MS)"/>
              </a:rPr>
              <a:t>test datasets</a:t>
            </a:r>
          </a:p>
        </p:txBody>
      </p:sp>
      <p:sp>
        <p:nvSpPr>
          <p:cNvPr id="20" name="TextBox 20"/>
          <p:cNvSpPr txBox="1"/>
          <p:nvPr/>
        </p:nvSpPr>
        <p:spPr>
          <a:xfrm>
            <a:off x="893235" y="3972316"/>
            <a:ext cx="2318776" cy="267691"/>
          </a:xfrm>
          <a:prstGeom prst="rect">
            <a:avLst/>
          </a:prstGeom>
        </p:spPr>
        <p:txBody>
          <a:bodyPr lIns="0" tIns="0" rIns="0" bIns="0" rtlCol="0" anchor="t">
            <a:spAutoFit/>
          </a:bodyPr>
          <a:lstStyle/>
          <a:p>
            <a:pPr algn="l">
              <a:lnSpc>
                <a:spcPts val="1896"/>
              </a:lnSpc>
            </a:pPr>
            <a:r>
              <a:rPr lang="en-US" sz="1500" spc="4">
                <a:solidFill>
                  <a:srgbClr val="000000"/>
                </a:solidFill>
                <a:latin typeface="Calibri (MS)"/>
                <a:ea typeface="Calibri (MS)"/>
                <a:cs typeface="Calibri (MS)"/>
                <a:sym typeface="Calibri (MS)"/>
              </a:rPr>
              <a:t>•Decide which type of ML to </a:t>
            </a:r>
          </a:p>
        </p:txBody>
      </p:sp>
      <p:sp>
        <p:nvSpPr>
          <p:cNvPr id="21" name="TextBox 21"/>
          <p:cNvSpPr txBox="1"/>
          <p:nvPr/>
        </p:nvSpPr>
        <p:spPr>
          <a:xfrm>
            <a:off x="1007535" y="4207774"/>
            <a:ext cx="274815" cy="248641"/>
          </a:xfrm>
          <a:prstGeom prst="rect">
            <a:avLst/>
          </a:prstGeom>
        </p:spPr>
        <p:txBody>
          <a:bodyPr lIns="0" tIns="0" rIns="0" bIns="0" rtlCol="0" anchor="t">
            <a:spAutoFit/>
          </a:bodyPr>
          <a:lstStyle/>
          <a:p>
            <a:pPr algn="l">
              <a:lnSpc>
                <a:spcPts val="1632"/>
              </a:lnSpc>
            </a:pPr>
            <a:r>
              <a:rPr lang="en-US" sz="1500">
                <a:solidFill>
                  <a:srgbClr val="000000"/>
                </a:solidFill>
                <a:latin typeface="Calibri (MS)"/>
                <a:ea typeface="Calibri (MS)"/>
                <a:cs typeface="Calibri (MS)"/>
                <a:sym typeface="Calibri (MS)"/>
              </a:rPr>
              <a:t>use</a:t>
            </a:r>
          </a:p>
        </p:txBody>
      </p:sp>
      <p:sp>
        <p:nvSpPr>
          <p:cNvPr id="22" name="TextBox 22"/>
          <p:cNvSpPr txBox="1"/>
          <p:nvPr/>
        </p:nvSpPr>
        <p:spPr>
          <a:xfrm>
            <a:off x="893235" y="4400941"/>
            <a:ext cx="1993021" cy="296266"/>
          </a:xfrm>
          <a:prstGeom prst="rect">
            <a:avLst/>
          </a:prstGeom>
        </p:spPr>
        <p:txBody>
          <a:bodyPr lIns="0" tIns="0" rIns="0" bIns="0" rtlCol="0" anchor="t">
            <a:spAutoFit/>
          </a:bodyPr>
          <a:lstStyle/>
          <a:p>
            <a:pPr algn="l">
              <a:lnSpc>
                <a:spcPts val="2160"/>
              </a:lnSpc>
            </a:pPr>
            <a:r>
              <a:rPr lang="en-US" sz="1500" spc="3">
                <a:solidFill>
                  <a:srgbClr val="000000"/>
                </a:solidFill>
                <a:latin typeface="Calibri (MS)"/>
                <a:ea typeface="Calibri (MS)"/>
                <a:cs typeface="Calibri (MS)"/>
                <a:sym typeface="Calibri (MS)"/>
              </a:rPr>
              <a:t>•set the parameters and </a:t>
            </a:r>
          </a:p>
        </p:txBody>
      </p:sp>
      <p:sp>
        <p:nvSpPr>
          <p:cNvPr id="23" name="TextBox 23"/>
          <p:cNvSpPr txBox="1"/>
          <p:nvPr/>
        </p:nvSpPr>
        <p:spPr>
          <a:xfrm>
            <a:off x="1007535" y="4709932"/>
            <a:ext cx="2217287" cy="407899"/>
          </a:xfrm>
          <a:prstGeom prst="rect">
            <a:avLst/>
          </a:prstGeom>
        </p:spPr>
        <p:txBody>
          <a:bodyPr lIns="0" tIns="0" rIns="0" bIns="0" rtlCol="0" anchor="t">
            <a:spAutoFit/>
          </a:bodyPr>
          <a:lstStyle/>
          <a:p>
            <a:pPr algn="l">
              <a:lnSpc>
                <a:spcPts val="1055"/>
              </a:lnSpc>
            </a:pPr>
            <a:r>
              <a:rPr lang="en-US" sz="1500">
                <a:solidFill>
                  <a:srgbClr val="000000"/>
                </a:solidFill>
                <a:latin typeface="Calibri (MS)"/>
                <a:ea typeface="Calibri (MS)"/>
                <a:cs typeface="Calibri (MS)"/>
                <a:sym typeface="Calibri (MS)"/>
              </a:rPr>
              <a:t>algorithms to GridSearchCV </a:t>
            </a:r>
          </a:p>
          <a:p>
            <a:pPr algn="l">
              <a:lnSpc>
                <a:spcPts val="2352"/>
              </a:lnSpc>
            </a:pPr>
            <a:r>
              <a:rPr lang="en-US" sz="1500">
                <a:solidFill>
                  <a:srgbClr val="000000"/>
                </a:solidFill>
                <a:latin typeface="Calibri (MS)"/>
                <a:ea typeface="Calibri (MS)"/>
                <a:cs typeface="Calibri (MS)"/>
                <a:sym typeface="Calibri (MS)"/>
              </a:rPr>
              <a:t>and fit it to dataset.</a:t>
            </a:r>
          </a:p>
        </p:txBody>
      </p:sp>
      <p:sp>
        <p:nvSpPr>
          <p:cNvPr id="24" name="TextBox 24"/>
          <p:cNvSpPr txBox="1"/>
          <p:nvPr/>
        </p:nvSpPr>
        <p:spPr>
          <a:xfrm>
            <a:off x="3725647" y="3089158"/>
            <a:ext cx="501091" cy="248641"/>
          </a:xfrm>
          <a:prstGeom prst="rect">
            <a:avLst/>
          </a:prstGeom>
        </p:spPr>
        <p:txBody>
          <a:bodyPr lIns="0" tIns="0" rIns="0" bIns="0" rtlCol="0" anchor="t">
            <a:spAutoFit/>
          </a:bodyPr>
          <a:lstStyle/>
          <a:p>
            <a:pPr algn="l">
              <a:lnSpc>
                <a:spcPts val="1680"/>
              </a:lnSpc>
            </a:pPr>
            <a:r>
              <a:rPr lang="en-US" sz="1500">
                <a:solidFill>
                  <a:srgbClr val="000000"/>
                </a:solidFill>
                <a:latin typeface="Calibri (MS)"/>
                <a:ea typeface="Calibri (MS)"/>
                <a:cs typeface="Calibri (MS)"/>
                <a:sym typeface="Calibri (MS)"/>
              </a:rPr>
              <a:t>model</a:t>
            </a:r>
          </a:p>
        </p:txBody>
      </p:sp>
      <p:sp>
        <p:nvSpPr>
          <p:cNvPr id="25" name="TextBox 25"/>
          <p:cNvSpPr txBox="1"/>
          <p:nvPr/>
        </p:nvSpPr>
        <p:spPr>
          <a:xfrm>
            <a:off x="3611347" y="3285373"/>
            <a:ext cx="2355618" cy="296266"/>
          </a:xfrm>
          <a:prstGeom prst="rect">
            <a:avLst/>
          </a:prstGeom>
        </p:spPr>
        <p:txBody>
          <a:bodyPr lIns="0" tIns="0" rIns="0" bIns="0" rtlCol="0" anchor="t">
            <a:spAutoFit/>
          </a:bodyPr>
          <a:lstStyle/>
          <a:p>
            <a:pPr algn="l">
              <a:lnSpc>
                <a:spcPts val="2160"/>
              </a:lnSpc>
            </a:pPr>
            <a:r>
              <a:rPr lang="en-US" sz="1500" spc="1">
                <a:solidFill>
                  <a:srgbClr val="000000"/>
                </a:solidFill>
                <a:latin typeface="Calibri (MS)"/>
                <a:ea typeface="Calibri (MS)"/>
                <a:cs typeface="Calibri (MS)"/>
                <a:sym typeface="Calibri (MS)"/>
              </a:rPr>
              <a:t>•Get tuned hyperparameters </a:t>
            </a:r>
          </a:p>
        </p:txBody>
      </p:sp>
      <p:sp>
        <p:nvSpPr>
          <p:cNvPr id="26" name="TextBox 26"/>
          <p:cNvSpPr txBox="1"/>
          <p:nvPr/>
        </p:nvSpPr>
        <p:spPr>
          <a:xfrm>
            <a:off x="3725647" y="3584458"/>
            <a:ext cx="2178587" cy="210541"/>
          </a:xfrm>
          <a:prstGeom prst="rect">
            <a:avLst/>
          </a:prstGeom>
        </p:spPr>
        <p:txBody>
          <a:bodyPr lIns="0" tIns="0" rIns="0" bIns="0" rtlCol="0" anchor="t">
            <a:spAutoFit/>
          </a:bodyPr>
          <a:lstStyle/>
          <a:p>
            <a:pPr algn="l">
              <a:lnSpc>
                <a:spcPts val="1200"/>
              </a:lnSpc>
            </a:pPr>
            <a:r>
              <a:rPr lang="en-US" sz="1500">
                <a:solidFill>
                  <a:srgbClr val="000000"/>
                </a:solidFill>
                <a:latin typeface="Calibri (MS)"/>
                <a:ea typeface="Calibri (MS)"/>
                <a:cs typeface="Calibri (MS)"/>
                <a:sym typeface="Calibri (MS)"/>
              </a:rPr>
              <a:t>for each type of algorithms.</a:t>
            </a:r>
          </a:p>
        </p:txBody>
      </p:sp>
      <p:sp>
        <p:nvSpPr>
          <p:cNvPr id="27" name="TextBox 27"/>
          <p:cNvSpPr txBox="1"/>
          <p:nvPr/>
        </p:nvSpPr>
        <p:spPr>
          <a:xfrm>
            <a:off x="3611347" y="3694948"/>
            <a:ext cx="2153755" cy="343891"/>
          </a:xfrm>
          <a:prstGeom prst="rect">
            <a:avLst/>
          </a:prstGeom>
        </p:spPr>
        <p:txBody>
          <a:bodyPr lIns="0" tIns="0" rIns="0" bIns="0" rtlCol="0" anchor="t">
            <a:spAutoFit/>
          </a:bodyPr>
          <a:lstStyle/>
          <a:p>
            <a:pPr algn="l">
              <a:lnSpc>
                <a:spcPts val="2640"/>
              </a:lnSpc>
            </a:pPr>
            <a:r>
              <a:rPr lang="en-US" sz="1500" spc="4">
                <a:solidFill>
                  <a:srgbClr val="000000"/>
                </a:solidFill>
                <a:latin typeface="Calibri (MS)"/>
                <a:ea typeface="Calibri (MS)"/>
                <a:cs typeface="Calibri (MS)"/>
                <a:sym typeface="Calibri (MS)"/>
              </a:rPr>
              <a:t>•plot the confusion matrix.</a:t>
            </a:r>
          </a:p>
        </p:txBody>
      </p:sp>
      <p:sp>
        <p:nvSpPr>
          <p:cNvPr id="28" name="TextBox 28"/>
          <p:cNvSpPr txBox="1"/>
          <p:nvPr/>
        </p:nvSpPr>
        <p:spPr>
          <a:xfrm>
            <a:off x="6443767" y="3089158"/>
            <a:ext cx="1694212" cy="248641"/>
          </a:xfrm>
          <a:prstGeom prst="rect">
            <a:avLst/>
          </a:prstGeom>
        </p:spPr>
        <p:txBody>
          <a:bodyPr lIns="0" tIns="0" rIns="0" bIns="0" rtlCol="0" anchor="t">
            <a:spAutoFit/>
          </a:bodyPr>
          <a:lstStyle/>
          <a:p>
            <a:pPr algn="l">
              <a:lnSpc>
                <a:spcPts val="1680"/>
              </a:lnSpc>
            </a:pPr>
            <a:r>
              <a:rPr lang="en-US" sz="1500">
                <a:solidFill>
                  <a:srgbClr val="000000"/>
                </a:solidFill>
                <a:latin typeface="Calibri (MS)"/>
                <a:ea typeface="Calibri (MS)"/>
                <a:cs typeface="Calibri (MS)"/>
                <a:sym typeface="Calibri (MS)"/>
              </a:rPr>
              <a:t>and Algorithm Tuning</a:t>
            </a:r>
          </a:p>
        </p:txBody>
      </p:sp>
      <p:sp>
        <p:nvSpPr>
          <p:cNvPr id="29" name="TextBox 29"/>
          <p:cNvSpPr txBox="1"/>
          <p:nvPr/>
        </p:nvSpPr>
        <p:spPr>
          <a:xfrm>
            <a:off x="9161869" y="3089158"/>
            <a:ext cx="2062191" cy="452857"/>
          </a:xfrm>
          <a:prstGeom prst="rect">
            <a:avLst/>
          </a:prstGeom>
        </p:spPr>
        <p:txBody>
          <a:bodyPr lIns="0" tIns="0" rIns="0" bIns="0" rtlCol="0" anchor="t">
            <a:spAutoFit/>
          </a:bodyPr>
          <a:lstStyle/>
          <a:p>
            <a:pPr algn="l">
              <a:lnSpc>
                <a:spcPts val="1632"/>
              </a:lnSpc>
            </a:pPr>
            <a:r>
              <a:rPr lang="en-US" sz="1500">
                <a:solidFill>
                  <a:srgbClr val="000000"/>
                </a:solidFill>
                <a:latin typeface="Calibri (MS)"/>
                <a:ea typeface="Calibri (MS)"/>
                <a:cs typeface="Calibri (MS)"/>
                <a:sym typeface="Calibri (MS)"/>
              </a:rPr>
              <a:t>accuracy score will be the best performing model.</a:t>
            </a:r>
          </a:p>
        </p:txBody>
      </p:sp>
      <p:sp>
        <p:nvSpPr>
          <p:cNvPr id="30" name="TextBox 30"/>
          <p:cNvSpPr txBox="1"/>
          <p:nvPr/>
        </p:nvSpPr>
        <p:spPr>
          <a:xfrm>
            <a:off x="861451" y="400736"/>
            <a:ext cx="6854695"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Predictive Analysis (Classification)</a:t>
            </a:r>
          </a:p>
        </p:txBody>
      </p:sp>
      <p:sp>
        <p:nvSpPr>
          <p:cNvPr id="31" name="TextBox 31"/>
          <p:cNvSpPr txBox="1"/>
          <p:nvPr/>
        </p:nvSpPr>
        <p:spPr>
          <a:xfrm>
            <a:off x="9187920" y="4141480"/>
            <a:ext cx="2038388" cy="954364"/>
          </a:xfrm>
          <a:prstGeom prst="rect">
            <a:avLst/>
          </a:prstGeom>
        </p:spPr>
        <p:txBody>
          <a:bodyPr lIns="0" tIns="0" rIns="0" bIns="0" rtlCol="0" anchor="t">
            <a:spAutoFit/>
          </a:bodyPr>
          <a:lstStyle/>
          <a:p>
            <a:pPr algn="l">
              <a:lnSpc>
                <a:spcPts val="1452"/>
              </a:lnSpc>
            </a:pPr>
            <a:r>
              <a:rPr lang="en-US" sz="1200" dirty="0">
                <a:solidFill>
                  <a:srgbClr val="000000"/>
                </a:solidFill>
                <a:latin typeface="Calibri (MS)"/>
                <a:ea typeface="Calibri (MS)"/>
                <a:cs typeface="Calibri (MS)"/>
                <a:sym typeface="Calibri (MS)"/>
              </a:rPr>
              <a:t>From: </a:t>
            </a:r>
            <a:r>
              <a:rPr lang="en-US" sz="1200" dirty="0">
                <a:solidFill>
                  <a:srgbClr val="0563C1"/>
                </a:solidFill>
                <a:latin typeface="Calibri (MS)"/>
                <a:ea typeface="Calibri (MS)"/>
                <a:cs typeface="Calibri (MS)"/>
                <a:sym typeface="Calibri (MS)"/>
                <a:hlinkClick r:id="rId13" tooltip="https://github.com/farishelmi17/SpaceX/blob/main/spacex_dash_app.py"/>
              </a:rPr>
              <a:t>https://github.com/Pranay890/Applied-Capstone-Project/blob/main/spacex_dash_app.py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TextBox 5"/>
          <p:cNvSpPr txBox="1"/>
          <p:nvPr/>
        </p:nvSpPr>
        <p:spPr>
          <a:xfrm>
            <a:off x="932564" y="1730111"/>
            <a:ext cx="6963204" cy="2025282"/>
          </a:xfrm>
          <a:prstGeom prst="rect">
            <a:avLst/>
          </a:prstGeom>
        </p:spPr>
        <p:txBody>
          <a:bodyPr lIns="0" tIns="0" rIns="0" bIns="0" rtlCol="0" anchor="t">
            <a:spAutoFit/>
          </a:bodyPr>
          <a:lstStyle/>
          <a:p>
            <a:pPr algn="l">
              <a:lnSpc>
                <a:spcPts val="4056"/>
              </a:lnSpc>
            </a:pPr>
            <a:r>
              <a:rPr lang="en-US" sz="2200" spc="28" dirty="0">
                <a:solidFill>
                  <a:srgbClr val="292929"/>
                </a:solidFill>
                <a:latin typeface="IBM Plex Sans Condensed"/>
                <a:ea typeface="IBM Plex Sans Condensed"/>
                <a:cs typeface="IBM Plex Sans Condensed"/>
                <a:sym typeface="IBM Plex Sans Condensed"/>
              </a:rPr>
              <a:t>The results will be categorized to 3 main results which is: •Exploratory data analysis results </a:t>
            </a:r>
          </a:p>
          <a:p>
            <a:pPr algn="l">
              <a:lnSpc>
                <a:spcPts val="4056"/>
              </a:lnSpc>
            </a:pPr>
            <a:r>
              <a:rPr lang="en-US" sz="2200" spc="28" dirty="0">
                <a:solidFill>
                  <a:srgbClr val="292929"/>
                </a:solidFill>
                <a:latin typeface="IBM Plex Sans Condensed"/>
                <a:ea typeface="IBM Plex Sans Condensed"/>
                <a:cs typeface="IBM Plex Sans Condensed"/>
                <a:sym typeface="IBM Plex Sans Condensed"/>
              </a:rPr>
              <a:t>•Interactive analytics demo in screenshots </a:t>
            </a:r>
          </a:p>
          <a:p>
            <a:pPr algn="l">
              <a:lnSpc>
                <a:spcPts val="4056"/>
              </a:lnSpc>
            </a:pPr>
            <a:r>
              <a:rPr lang="en-US" sz="2200" spc="28" dirty="0">
                <a:solidFill>
                  <a:srgbClr val="292929"/>
                </a:solidFill>
                <a:latin typeface="IBM Plex Sans Condensed"/>
                <a:ea typeface="IBM Plex Sans Condensed"/>
                <a:cs typeface="IBM Plex Sans Condensed"/>
                <a:sym typeface="IBM Plex Sans Condensed"/>
              </a:rPr>
              <a:t>•Predictive analysis results</a:t>
            </a:r>
          </a:p>
        </p:txBody>
      </p:sp>
      <p:sp>
        <p:nvSpPr>
          <p:cNvPr id="6" name="TextBox 6"/>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17</a:t>
            </a:r>
          </a:p>
        </p:txBody>
      </p:sp>
      <p:sp>
        <p:nvSpPr>
          <p:cNvPr id="7" name="TextBox 7"/>
          <p:cNvSpPr txBox="1"/>
          <p:nvPr/>
        </p:nvSpPr>
        <p:spPr>
          <a:xfrm>
            <a:off x="861450" y="400736"/>
            <a:ext cx="1500749" cy="622725"/>
          </a:xfrm>
          <a:prstGeom prst="rect">
            <a:avLst/>
          </a:prstGeom>
        </p:spPr>
        <p:txBody>
          <a:bodyPr wrap="square" lIns="0" tIns="0" rIns="0" bIns="0" rtlCol="0" anchor="t">
            <a:spAutoFit/>
          </a:bodyPr>
          <a:lstStyle/>
          <a:p>
            <a:pPr algn="l">
              <a:lnSpc>
                <a:spcPts val="5180"/>
              </a:lnSpc>
            </a:pPr>
            <a:r>
              <a:rPr lang="en-US" sz="3700" spc="48" dirty="0">
                <a:solidFill>
                  <a:srgbClr val="0B49CB"/>
                </a:solidFill>
                <a:latin typeface="IBM Plex Sans Condensed"/>
                <a:ea typeface="IBM Plex Sans Condensed"/>
                <a:cs typeface="IBM Plex Sans Condensed"/>
                <a:sym typeface="IBM Plex Sans Condensed"/>
              </a:rPr>
              <a:t>Results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5" name="Group 5"/>
          <p:cNvGrpSpPr>
            <a:grpSpLocks noChangeAspect="1"/>
          </p:cNvGrpSpPr>
          <p:nvPr/>
        </p:nvGrpSpPr>
        <p:grpSpPr>
          <a:xfrm>
            <a:off x="797966" y="2529754"/>
            <a:ext cx="1058304" cy="369332"/>
            <a:chOff x="0" y="0"/>
            <a:chExt cx="1058304" cy="369329"/>
          </a:xfrm>
        </p:grpSpPr>
        <p:sp>
          <p:nvSpPr>
            <p:cNvPr id="6" name="Freeform 6"/>
            <p:cNvSpPr/>
            <p:nvPr/>
          </p:nvSpPr>
          <p:spPr>
            <a:xfrm>
              <a:off x="0" y="0"/>
              <a:ext cx="1058291" cy="369316"/>
            </a:xfrm>
            <a:custGeom>
              <a:avLst/>
              <a:gdLst/>
              <a:ahLst/>
              <a:cxnLst/>
              <a:rect l="l" t="t" r="r" b="b"/>
              <a:pathLst>
                <a:path w="1058291" h="369316">
                  <a:moveTo>
                    <a:pt x="0" y="0"/>
                  </a:moveTo>
                  <a:lnTo>
                    <a:pt x="1058291" y="0"/>
                  </a:lnTo>
                  <a:lnTo>
                    <a:pt x="1058291" y="369316"/>
                  </a:lnTo>
                  <a:lnTo>
                    <a:pt x="0" y="369316"/>
                  </a:lnTo>
                  <a:close/>
                </a:path>
              </a:pathLst>
            </a:custGeom>
            <a:solidFill>
              <a:srgbClr val="0948CB"/>
            </a:solidFill>
          </p:spPr>
        </p:sp>
      </p:grpSp>
      <p:sp>
        <p:nvSpPr>
          <p:cNvPr id="7" name="TextBox 7"/>
          <p:cNvSpPr txBox="1"/>
          <p:nvPr/>
        </p:nvSpPr>
        <p:spPr>
          <a:xfrm>
            <a:off x="889406" y="2510038"/>
            <a:ext cx="871461" cy="351701"/>
          </a:xfrm>
          <a:prstGeom prst="rect">
            <a:avLst/>
          </a:prstGeom>
        </p:spPr>
        <p:txBody>
          <a:bodyPr lIns="0" tIns="0" rIns="0" bIns="0" rtlCol="0" anchor="t">
            <a:spAutoFit/>
          </a:bodyPr>
          <a:lstStyle/>
          <a:p>
            <a:pPr algn="l">
              <a:lnSpc>
                <a:spcPts val="2520"/>
              </a:lnSpc>
            </a:pPr>
            <a:r>
              <a:rPr lang="en-US" sz="1800" spc="1">
                <a:solidFill>
                  <a:srgbClr val="FFFFFF"/>
                </a:solidFill>
                <a:latin typeface="Calibri (MS)"/>
                <a:ea typeface="Calibri (MS)"/>
                <a:cs typeface="Calibri (MS)"/>
                <a:sym typeface="Calibri (MS)"/>
              </a:rPr>
              <a:t>Section 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643128" y="1533144"/>
            <a:ext cx="8339328" cy="3983736"/>
          </a:xfrm>
          <a:custGeom>
            <a:avLst/>
            <a:gdLst/>
            <a:ahLst/>
            <a:cxnLst/>
            <a:rect l="l" t="t" r="r" b="b"/>
            <a:pathLst>
              <a:path w="8339328" h="3983736">
                <a:moveTo>
                  <a:pt x="0" y="0"/>
                </a:moveTo>
                <a:lnTo>
                  <a:pt x="8339328" y="0"/>
                </a:lnTo>
                <a:lnTo>
                  <a:pt x="8339328" y="3983736"/>
                </a:lnTo>
                <a:lnTo>
                  <a:pt x="0" y="3983736"/>
                </a:lnTo>
                <a:lnTo>
                  <a:pt x="0" y="0"/>
                </a:lnTo>
                <a:close/>
              </a:path>
            </a:pathLst>
          </a:custGeom>
          <a:blipFill>
            <a:blip r:embed="rId3"/>
            <a:stretch>
              <a:fillRect/>
            </a:stretch>
          </a:blipFill>
        </p:spPr>
      </p:sp>
      <p:sp>
        <p:nvSpPr>
          <p:cNvPr id="6" name="Freeform 6"/>
          <p:cNvSpPr/>
          <p:nvPr/>
        </p:nvSpPr>
        <p:spPr>
          <a:xfrm>
            <a:off x="837286" y="1727197"/>
            <a:ext cx="7754112" cy="3397253"/>
          </a:xfrm>
          <a:custGeom>
            <a:avLst/>
            <a:gdLst/>
            <a:ahLst/>
            <a:cxnLst/>
            <a:rect l="l" t="t" r="r" b="b"/>
            <a:pathLst>
              <a:path w="7754112" h="3397253">
                <a:moveTo>
                  <a:pt x="0" y="0"/>
                </a:moveTo>
                <a:lnTo>
                  <a:pt x="7754112" y="0"/>
                </a:lnTo>
                <a:lnTo>
                  <a:pt x="7754112" y="3397253"/>
                </a:lnTo>
                <a:lnTo>
                  <a:pt x="0" y="3397253"/>
                </a:lnTo>
                <a:lnTo>
                  <a:pt x="0" y="0"/>
                </a:lnTo>
                <a:close/>
              </a:path>
            </a:pathLst>
          </a:custGeom>
          <a:blipFill>
            <a:blip r:embed="rId4"/>
            <a:stretch>
              <a:fillRect/>
            </a:stretch>
          </a:blipFill>
        </p:spPr>
      </p:sp>
      <p:sp>
        <p:nvSpPr>
          <p:cNvPr id="7" name="TextBox 7"/>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19</a:t>
            </a:r>
          </a:p>
        </p:txBody>
      </p:sp>
      <p:sp>
        <p:nvSpPr>
          <p:cNvPr id="8" name="TextBox 8"/>
          <p:cNvSpPr txBox="1"/>
          <p:nvPr/>
        </p:nvSpPr>
        <p:spPr>
          <a:xfrm>
            <a:off x="9026547" y="1792529"/>
            <a:ext cx="2417502" cy="2906220"/>
          </a:xfrm>
          <a:prstGeom prst="rect">
            <a:avLst/>
          </a:prstGeom>
        </p:spPr>
        <p:txBody>
          <a:bodyPr lIns="0" tIns="0" rIns="0" bIns="0" rtlCol="0" anchor="t">
            <a:spAutoFit/>
          </a:bodyPr>
          <a:lstStyle/>
          <a:p>
            <a:pPr algn="l">
              <a:lnSpc>
                <a:spcPts val="2399"/>
              </a:lnSpc>
            </a:pPr>
            <a:r>
              <a:rPr lang="en-US" sz="1999" spc="25">
                <a:solidFill>
                  <a:srgbClr val="292929"/>
                </a:solidFill>
                <a:latin typeface="IBM Plex Sans Condensed"/>
                <a:ea typeface="IBM Plex Sans Condensed"/>
                <a:cs typeface="IBM Plex Sans Condensed"/>
                <a:sym typeface="IBM Plex Sans Condensed"/>
              </a:rPr>
              <a:t>This scatter plot shows that the larger the flights amount of the launch site, the greater the the success rate will be.</a:t>
            </a:r>
          </a:p>
          <a:p>
            <a:pPr algn="l">
              <a:lnSpc>
                <a:spcPts val="4999"/>
              </a:lnSpc>
            </a:pPr>
            <a:r>
              <a:rPr lang="en-US" sz="1999" spc="25">
                <a:solidFill>
                  <a:srgbClr val="292929"/>
                </a:solidFill>
                <a:latin typeface="IBM Plex Sans Condensed"/>
                <a:ea typeface="IBM Plex Sans Condensed"/>
                <a:cs typeface="IBM Plex Sans Condensed"/>
                <a:sym typeface="IBM Plex Sans Condensed"/>
              </a:rPr>
              <a:t>However, site CCAFS </a:t>
            </a:r>
          </a:p>
          <a:p>
            <a:pPr algn="l">
              <a:lnSpc>
                <a:spcPts val="999"/>
              </a:lnSpc>
            </a:pPr>
            <a:r>
              <a:rPr lang="en-US" sz="1999" spc="25">
                <a:solidFill>
                  <a:srgbClr val="292929"/>
                </a:solidFill>
                <a:latin typeface="IBM Plex Sans Condensed"/>
                <a:ea typeface="IBM Plex Sans Condensed"/>
                <a:cs typeface="IBM Plex Sans Condensed"/>
                <a:sym typeface="IBM Plex Sans Condensed"/>
              </a:rPr>
              <a:t>SLC40 shows the </a:t>
            </a:r>
          </a:p>
          <a:p>
            <a:pPr algn="l">
              <a:lnSpc>
                <a:spcPts val="3799"/>
              </a:lnSpc>
            </a:pPr>
            <a:r>
              <a:rPr lang="en-US" sz="1999" spc="37">
                <a:solidFill>
                  <a:srgbClr val="292929"/>
                </a:solidFill>
                <a:latin typeface="IBM Plex Sans Condensed"/>
                <a:ea typeface="IBM Plex Sans Condensed"/>
                <a:cs typeface="IBM Plex Sans Condensed"/>
                <a:sym typeface="IBM Plex Sans Condensed"/>
              </a:rPr>
              <a:t>least pattern of this. </a:t>
            </a:r>
          </a:p>
        </p:txBody>
      </p:sp>
      <p:sp>
        <p:nvSpPr>
          <p:cNvPr id="9" name="TextBox 9"/>
          <p:cNvSpPr txBox="1"/>
          <p:nvPr/>
        </p:nvSpPr>
        <p:spPr>
          <a:xfrm>
            <a:off x="861451" y="400736"/>
            <a:ext cx="6106811"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Flight Number vs. LaunchSite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3048"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IN" dirty="0"/>
          </a:p>
        </p:txBody>
      </p:sp>
      <p:sp>
        <p:nvSpPr>
          <p:cNvPr id="5" name="TextBox 5"/>
          <p:cNvSpPr txBox="1"/>
          <p:nvPr/>
        </p:nvSpPr>
        <p:spPr>
          <a:xfrm>
            <a:off x="11243034" y="6080160"/>
            <a:ext cx="125187"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2</a:t>
            </a:r>
          </a:p>
        </p:txBody>
      </p:sp>
      <p:sp>
        <p:nvSpPr>
          <p:cNvPr id="6" name="TextBox 6"/>
          <p:cNvSpPr txBox="1"/>
          <p:nvPr/>
        </p:nvSpPr>
        <p:spPr>
          <a:xfrm>
            <a:off x="1050141" y="2062848"/>
            <a:ext cx="99746" cy="3026216"/>
          </a:xfrm>
          <a:prstGeom prst="rect">
            <a:avLst/>
          </a:prstGeom>
        </p:spPr>
        <p:txBody>
          <a:bodyPr lIns="0" tIns="0" rIns="0" bIns="0" rtlCol="0" anchor="t">
            <a:spAutoFit/>
          </a:bodyPr>
          <a:lstStyle/>
          <a:p>
            <a:pPr algn="just">
              <a:lnSpc>
                <a:spcPts val="4004"/>
              </a:lnSpc>
            </a:pPr>
            <a:r>
              <a:rPr lang="en-US" sz="2200" spc="-17" dirty="0">
                <a:solidFill>
                  <a:srgbClr val="292929"/>
                </a:solidFill>
                <a:latin typeface="IBM Plex Sans Condensed"/>
                <a:ea typeface="IBM Plex Sans Condensed"/>
                <a:cs typeface="IBM Plex Sans Condensed"/>
                <a:sym typeface="IBM Plex Sans Condensed"/>
              </a:rPr>
              <a:t>• • • • •</a:t>
            </a:r>
          </a:p>
          <a:p>
            <a:pPr algn="just">
              <a:lnSpc>
                <a:spcPts val="4320"/>
              </a:lnSpc>
            </a:pPr>
            <a:r>
              <a:rPr lang="en-US" sz="2200" spc="-17" dirty="0">
                <a:solidFill>
                  <a:srgbClr val="292929"/>
                </a:solidFill>
                <a:latin typeface="IBM Plex Sans Condensed"/>
                <a:ea typeface="IBM Plex Sans Condensed"/>
                <a:cs typeface="IBM Plex Sans Condensed"/>
                <a:sym typeface="IBM Plex Sans Condensed"/>
              </a:rPr>
              <a:t>•</a:t>
            </a:r>
          </a:p>
        </p:txBody>
      </p:sp>
      <p:sp>
        <p:nvSpPr>
          <p:cNvPr id="7" name="TextBox 7"/>
          <p:cNvSpPr txBox="1"/>
          <p:nvPr/>
        </p:nvSpPr>
        <p:spPr>
          <a:xfrm>
            <a:off x="1278741" y="2037959"/>
            <a:ext cx="2336044" cy="2537041"/>
          </a:xfrm>
          <a:prstGeom prst="rect">
            <a:avLst/>
          </a:prstGeom>
        </p:spPr>
        <p:txBody>
          <a:bodyPr lIns="0" tIns="0" rIns="0" bIns="0" rtlCol="0" anchor="t">
            <a:spAutoFit/>
          </a:bodyPr>
          <a:lstStyle/>
          <a:p>
            <a:pPr algn="l">
              <a:lnSpc>
                <a:spcPts val="4004"/>
              </a:lnSpc>
            </a:pPr>
            <a:r>
              <a:rPr lang="en-US" sz="2200" spc="28" dirty="0">
                <a:solidFill>
                  <a:srgbClr val="292929"/>
                </a:solidFill>
                <a:latin typeface="IBM Plex Sans Condensed"/>
                <a:ea typeface="IBM Plex Sans Condensed"/>
                <a:cs typeface="IBM Plex Sans Condensed"/>
                <a:sym typeface="IBM Plex Sans Condensed"/>
              </a:rPr>
              <a:t>Executive Summary Introduction Methodology Results Conclusion</a:t>
            </a:r>
          </a:p>
          <a:p>
            <a:pPr algn="l">
              <a:lnSpc>
                <a:spcPts val="4320"/>
              </a:lnSpc>
            </a:pPr>
            <a:r>
              <a:rPr lang="en-US" sz="2200" spc="28" dirty="0">
                <a:solidFill>
                  <a:srgbClr val="292929"/>
                </a:solidFill>
                <a:latin typeface="IBM Plex Sans Condensed"/>
                <a:ea typeface="IBM Plex Sans Condensed"/>
                <a:cs typeface="IBM Plex Sans Condensed"/>
                <a:sym typeface="IBM Plex Sans Condensed"/>
              </a:rPr>
              <a:t>Appendix</a:t>
            </a:r>
          </a:p>
        </p:txBody>
      </p:sp>
      <p:sp>
        <p:nvSpPr>
          <p:cNvPr id="8" name="TextBox 8"/>
          <p:cNvSpPr txBox="1"/>
          <p:nvPr/>
        </p:nvSpPr>
        <p:spPr>
          <a:xfrm>
            <a:off x="861451" y="400736"/>
            <a:ext cx="1468955"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3508248" y="1584960"/>
            <a:ext cx="8257032" cy="4096512"/>
          </a:xfrm>
          <a:custGeom>
            <a:avLst/>
            <a:gdLst/>
            <a:ahLst/>
            <a:cxnLst/>
            <a:rect l="l" t="t" r="r" b="b"/>
            <a:pathLst>
              <a:path w="8257032" h="4096512">
                <a:moveTo>
                  <a:pt x="0" y="0"/>
                </a:moveTo>
                <a:lnTo>
                  <a:pt x="8257032" y="0"/>
                </a:lnTo>
                <a:lnTo>
                  <a:pt x="8257032" y="4096512"/>
                </a:lnTo>
                <a:lnTo>
                  <a:pt x="0" y="4096512"/>
                </a:lnTo>
                <a:lnTo>
                  <a:pt x="0" y="0"/>
                </a:lnTo>
                <a:close/>
              </a:path>
            </a:pathLst>
          </a:custGeom>
          <a:blipFill>
            <a:blip r:embed="rId3"/>
            <a:stretch>
              <a:fillRect/>
            </a:stretch>
          </a:blipFill>
        </p:spPr>
      </p:sp>
      <p:sp>
        <p:nvSpPr>
          <p:cNvPr id="6" name="Freeform 6"/>
          <p:cNvSpPr/>
          <p:nvPr/>
        </p:nvSpPr>
        <p:spPr>
          <a:xfrm>
            <a:off x="3701672" y="1780804"/>
            <a:ext cx="7672073" cy="3507286"/>
          </a:xfrm>
          <a:custGeom>
            <a:avLst/>
            <a:gdLst/>
            <a:ahLst/>
            <a:cxnLst/>
            <a:rect l="l" t="t" r="r" b="b"/>
            <a:pathLst>
              <a:path w="7672073" h="3507286">
                <a:moveTo>
                  <a:pt x="0" y="0"/>
                </a:moveTo>
                <a:lnTo>
                  <a:pt x="7672073" y="0"/>
                </a:lnTo>
                <a:lnTo>
                  <a:pt x="7672073" y="3507286"/>
                </a:lnTo>
                <a:lnTo>
                  <a:pt x="0" y="3507286"/>
                </a:lnTo>
                <a:lnTo>
                  <a:pt x="0" y="0"/>
                </a:lnTo>
                <a:close/>
              </a:path>
            </a:pathLst>
          </a:custGeom>
          <a:blipFill>
            <a:blip r:embed="rId4"/>
            <a:stretch>
              <a:fillRect/>
            </a:stretch>
          </a:blipFill>
        </p:spPr>
      </p:sp>
      <p:sp>
        <p:nvSpPr>
          <p:cNvPr id="7" name="TextBox 7"/>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20</a:t>
            </a:r>
          </a:p>
        </p:txBody>
      </p:sp>
      <p:sp>
        <p:nvSpPr>
          <p:cNvPr id="8" name="TextBox 8"/>
          <p:cNvSpPr txBox="1"/>
          <p:nvPr/>
        </p:nvSpPr>
        <p:spPr>
          <a:xfrm>
            <a:off x="861451" y="400736"/>
            <a:ext cx="4789151"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Payload vs. Launch Site</a:t>
            </a:r>
          </a:p>
        </p:txBody>
      </p:sp>
      <p:sp>
        <p:nvSpPr>
          <p:cNvPr id="9" name="TextBox 9"/>
          <p:cNvSpPr txBox="1"/>
          <p:nvPr/>
        </p:nvSpPr>
        <p:spPr>
          <a:xfrm>
            <a:off x="733149" y="1834634"/>
            <a:ext cx="2646731" cy="1361694"/>
          </a:xfrm>
          <a:prstGeom prst="rect">
            <a:avLst/>
          </a:prstGeom>
        </p:spPr>
        <p:txBody>
          <a:bodyPr lIns="0" tIns="0" rIns="0" bIns="0" rtlCol="0" anchor="t">
            <a:spAutoFit/>
          </a:bodyPr>
          <a:lstStyle/>
          <a:p>
            <a:pPr algn="r">
              <a:lnSpc>
                <a:spcPts val="2196"/>
              </a:lnSpc>
            </a:pPr>
            <a:r>
              <a:rPr lang="en-US" sz="1800" spc="23" dirty="0">
                <a:solidFill>
                  <a:srgbClr val="292929"/>
                </a:solidFill>
                <a:latin typeface="IBM Plex Sans Condensed"/>
                <a:ea typeface="IBM Plex Sans Condensed"/>
                <a:cs typeface="IBM Plex Sans Condensed"/>
                <a:sym typeface="IBM Plex Sans Condensed"/>
              </a:rPr>
              <a:t>This scatter plot shows once the pay load mass is greater than 7000kg, the probability of the success </a:t>
            </a:r>
          </a:p>
          <a:p>
            <a:pPr algn="r">
              <a:lnSpc>
                <a:spcPts val="1800"/>
              </a:lnSpc>
            </a:pPr>
            <a:r>
              <a:rPr lang="en-US" sz="1800" spc="26" dirty="0">
                <a:solidFill>
                  <a:srgbClr val="292929"/>
                </a:solidFill>
                <a:latin typeface="IBM Plex Sans Condensed"/>
                <a:ea typeface="IBM Plex Sans Condensed"/>
                <a:cs typeface="IBM Plex Sans Condensed"/>
                <a:sym typeface="IBM Plex Sans Condensed"/>
              </a:rPr>
              <a:t>rate will be highly </a:t>
            </a:r>
          </a:p>
        </p:txBody>
      </p:sp>
      <p:sp>
        <p:nvSpPr>
          <p:cNvPr id="10" name="TextBox 10"/>
          <p:cNvSpPr txBox="1"/>
          <p:nvPr/>
        </p:nvSpPr>
        <p:spPr>
          <a:xfrm>
            <a:off x="2443725" y="3162098"/>
            <a:ext cx="990257" cy="318135"/>
          </a:xfrm>
          <a:prstGeom prst="rect">
            <a:avLst/>
          </a:prstGeom>
        </p:spPr>
        <p:txBody>
          <a:bodyPr lIns="0" tIns="0" rIns="0" bIns="0" rtlCol="0" anchor="t">
            <a:spAutoFit/>
          </a:bodyPr>
          <a:lstStyle/>
          <a:p>
            <a:pPr algn="l">
              <a:lnSpc>
                <a:spcPts val="2615"/>
              </a:lnSpc>
            </a:pPr>
            <a:r>
              <a:rPr lang="en-US" sz="1800" spc="23" dirty="0">
                <a:solidFill>
                  <a:srgbClr val="292929"/>
                </a:solidFill>
                <a:latin typeface="IBM Plex Sans Condensed"/>
                <a:ea typeface="IBM Plex Sans Condensed"/>
                <a:cs typeface="IBM Plex Sans Condensed"/>
                <a:sym typeface="IBM Plex Sans Condensed"/>
              </a:rPr>
              <a:t>increased.</a:t>
            </a:r>
          </a:p>
        </p:txBody>
      </p:sp>
      <p:sp>
        <p:nvSpPr>
          <p:cNvPr id="11" name="TextBox 11"/>
          <p:cNvSpPr txBox="1"/>
          <p:nvPr/>
        </p:nvSpPr>
        <p:spPr>
          <a:xfrm>
            <a:off x="542368" y="3429000"/>
            <a:ext cx="2869168" cy="1517338"/>
          </a:xfrm>
          <a:prstGeom prst="rect">
            <a:avLst/>
          </a:prstGeom>
        </p:spPr>
        <p:txBody>
          <a:bodyPr lIns="0" tIns="0" rIns="0" bIns="0" rtlCol="0" anchor="t">
            <a:spAutoFit/>
          </a:bodyPr>
          <a:lstStyle/>
          <a:p>
            <a:pPr algn="r">
              <a:lnSpc>
                <a:spcPts val="4500"/>
              </a:lnSpc>
            </a:pPr>
            <a:r>
              <a:rPr lang="en-US" sz="1800" spc="23" dirty="0">
                <a:solidFill>
                  <a:srgbClr val="292929"/>
                </a:solidFill>
                <a:latin typeface="IBM Plex Sans Condensed"/>
                <a:ea typeface="IBM Plex Sans Condensed"/>
                <a:cs typeface="IBM Plex Sans Condensed"/>
                <a:sym typeface="IBM Plex Sans Condensed"/>
              </a:rPr>
              <a:t>However, there is no clear </a:t>
            </a:r>
          </a:p>
          <a:p>
            <a:pPr algn="r">
              <a:lnSpc>
                <a:spcPts val="900"/>
              </a:lnSpc>
            </a:pPr>
            <a:r>
              <a:rPr lang="en-US" sz="1800" spc="26" dirty="0">
                <a:solidFill>
                  <a:srgbClr val="292929"/>
                </a:solidFill>
                <a:latin typeface="IBM Plex Sans Condensed"/>
                <a:ea typeface="IBM Plex Sans Condensed"/>
                <a:cs typeface="IBM Plex Sans Condensed"/>
                <a:sym typeface="IBM Plex Sans Condensed"/>
              </a:rPr>
              <a:t>pattern to say the launch </a:t>
            </a:r>
          </a:p>
          <a:p>
            <a:pPr algn="r">
              <a:lnSpc>
                <a:spcPts val="3515"/>
              </a:lnSpc>
            </a:pPr>
            <a:r>
              <a:rPr lang="en-US" sz="1800" spc="23" dirty="0">
                <a:solidFill>
                  <a:srgbClr val="292929"/>
                </a:solidFill>
                <a:latin typeface="IBM Plex Sans Condensed"/>
                <a:ea typeface="IBM Plex Sans Condensed"/>
                <a:cs typeface="IBM Plex Sans Condensed"/>
                <a:sym typeface="IBM Plex Sans Condensed"/>
              </a:rPr>
              <a:t>site is dependent to the pay </a:t>
            </a:r>
          </a:p>
          <a:p>
            <a:pPr algn="r">
              <a:lnSpc>
                <a:spcPts val="900"/>
              </a:lnSpc>
            </a:pPr>
            <a:r>
              <a:rPr lang="en-US" sz="1800" spc="23" dirty="0">
                <a:solidFill>
                  <a:srgbClr val="292929"/>
                </a:solidFill>
                <a:latin typeface="IBM Plex Sans Condensed"/>
                <a:ea typeface="IBM Plex Sans Condensed"/>
                <a:cs typeface="IBM Plex Sans Condensed"/>
                <a:sym typeface="IBM Plex Sans Condensed"/>
              </a:rPr>
              <a:t>load mass for the success </a:t>
            </a:r>
          </a:p>
          <a:p>
            <a:pPr algn="r">
              <a:lnSpc>
                <a:spcPts val="900"/>
              </a:lnSpc>
            </a:pPr>
            <a:endParaRPr lang="en-US" spc="23" dirty="0">
              <a:solidFill>
                <a:srgbClr val="292929"/>
              </a:solidFill>
              <a:latin typeface="IBM Plex Sans Condensed"/>
              <a:ea typeface="IBM Plex Sans Condensed"/>
              <a:cs typeface="IBM Plex Sans Condensed"/>
              <a:sym typeface="IBM Plex Sans Condensed"/>
            </a:endParaRPr>
          </a:p>
          <a:p>
            <a:pPr algn="r">
              <a:lnSpc>
                <a:spcPts val="900"/>
              </a:lnSpc>
            </a:pPr>
            <a:r>
              <a:rPr lang="en-US" sz="1800" spc="30" dirty="0">
                <a:solidFill>
                  <a:srgbClr val="292929"/>
                </a:solidFill>
                <a:latin typeface="IBM Plex Sans Condensed"/>
                <a:ea typeface="IBM Plex Sans Condensed"/>
                <a:cs typeface="IBM Plex Sans Condensed"/>
                <a:sym typeface="IBM Plex Sans Condensed"/>
              </a:rPr>
              <a:t>rate.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707136" y="1478280"/>
            <a:ext cx="7367016" cy="4184904"/>
          </a:xfrm>
          <a:custGeom>
            <a:avLst/>
            <a:gdLst/>
            <a:ahLst/>
            <a:cxnLst/>
            <a:rect l="l" t="t" r="r" b="b"/>
            <a:pathLst>
              <a:path w="7367016" h="4184904">
                <a:moveTo>
                  <a:pt x="0" y="0"/>
                </a:moveTo>
                <a:lnTo>
                  <a:pt x="7367016" y="0"/>
                </a:lnTo>
                <a:lnTo>
                  <a:pt x="7367016" y="4184904"/>
                </a:lnTo>
                <a:lnTo>
                  <a:pt x="0" y="4184904"/>
                </a:lnTo>
                <a:lnTo>
                  <a:pt x="0" y="0"/>
                </a:lnTo>
                <a:close/>
              </a:path>
            </a:pathLst>
          </a:custGeom>
          <a:blipFill>
            <a:blip r:embed="rId3"/>
            <a:stretch>
              <a:fillRect/>
            </a:stretch>
          </a:blipFill>
        </p:spPr>
      </p:sp>
      <p:sp>
        <p:nvSpPr>
          <p:cNvPr id="6" name="Freeform 6"/>
          <p:cNvSpPr/>
          <p:nvPr/>
        </p:nvSpPr>
        <p:spPr>
          <a:xfrm>
            <a:off x="902341" y="1674238"/>
            <a:ext cx="6780638" cy="3595792"/>
          </a:xfrm>
          <a:custGeom>
            <a:avLst/>
            <a:gdLst/>
            <a:ahLst/>
            <a:cxnLst/>
            <a:rect l="l" t="t" r="r" b="b"/>
            <a:pathLst>
              <a:path w="6780638" h="3595792">
                <a:moveTo>
                  <a:pt x="0" y="0"/>
                </a:moveTo>
                <a:lnTo>
                  <a:pt x="6780638" y="0"/>
                </a:lnTo>
                <a:lnTo>
                  <a:pt x="6780638" y="3595792"/>
                </a:lnTo>
                <a:lnTo>
                  <a:pt x="0" y="3595792"/>
                </a:lnTo>
                <a:lnTo>
                  <a:pt x="0" y="0"/>
                </a:lnTo>
                <a:close/>
              </a:path>
            </a:pathLst>
          </a:custGeom>
          <a:blipFill>
            <a:blip r:embed="rId4"/>
            <a:stretch>
              <a:fillRect/>
            </a:stretch>
          </a:blipFill>
        </p:spPr>
      </p:sp>
      <p:sp>
        <p:nvSpPr>
          <p:cNvPr id="7" name="TextBox 7"/>
          <p:cNvSpPr txBox="1"/>
          <p:nvPr/>
        </p:nvSpPr>
        <p:spPr>
          <a:xfrm>
            <a:off x="11120780" y="6046632"/>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21</a:t>
            </a:r>
          </a:p>
        </p:txBody>
      </p:sp>
      <p:sp>
        <p:nvSpPr>
          <p:cNvPr id="8" name="TextBox 8"/>
          <p:cNvSpPr txBox="1"/>
          <p:nvPr/>
        </p:nvSpPr>
        <p:spPr>
          <a:xfrm>
            <a:off x="8243211" y="1634500"/>
            <a:ext cx="3144841" cy="3632111"/>
          </a:xfrm>
          <a:prstGeom prst="rect">
            <a:avLst/>
          </a:prstGeom>
        </p:spPr>
        <p:txBody>
          <a:bodyPr lIns="0" tIns="0" rIns="0" bIns="0" rtlCol="0" anchor="t">
            <a:spAutoFit/>
          </a:bodyPr>
          <a:lstStyle/>
          <a:p>
            <a:pPr algn="l">
              <a:lnSpc>
                <a:spcPts val="1927"/>
              </a:lnSpc>
            </a:pPr>
            <a:r>
              <a:rPr lang="en-US" sz="1800">
                <a:solidFill>
                  <a:srgbClr val="000000"/>
                </a:solidFill>
                <a:latin typeface="Calibri (MS)"/>
                <a:ea typeface="Calibri (MS)"/>
                <a:cs typeface="Calibri (MS)"/>
                <a:sym typeface="Calibri (MS)"/>
              </a:rPr>
              <a:t>This figure depicted the possibility of the orbits to influences the landing outcomes as some orbits has 100% success rate such as SSO, HEO, GEO AND ES-L1 while SO orbit produced </a:t>
            </a:r>
          </a:p>
          <a:p>
            <a:pPr algn="l">
              <a:lnSpc>
                <a:spcPts val="2232"/>
              </a:lnSpc>
            </a:pPr>
            <a:r>
              <a:rPr lang="en-US" sz="1800">
                <a:solidFill>
                  <a:srgbClr val="000000"/>
                </a:solidFill>
                <a:latin typeface="Calibri (MS)"/>
                <a:ea typeface="Calibri (MS)"/>
                <a:cs typeface="Calibri (MS)"/>
                <a:sym typeface="Calibri (MS)"/>
              </a:rPr>
              <a:t>0% rate of success.</a:t>
            </a:r>
          </a:p>
          <a:p>
            <a:pPr algn="l">
              <a:lnSpc>
                <a:spcPts val="3576"/>
              </a:lnSpc>
            </a:pPr>
            <a:r>
              <a:rPr lang="en-US" sz="1800">
                <a:solidFill>
                  <a:srgbClr val="000000"/>
                </a:solidFill>
                <a:latin typeface="Calibri (MS)"/>
                <a:ea typeface="Calibri (MS)"/>
                <a:cs typeface="Calibri (MS)"/>
                <a:sym typeface="Calibri (MS)"/>
              </a:rPr>
              <a:t>However, deeper analysis show </a:t>
            </a:r>
          </a:p>
          <a:p>
            <a:pPr algn="l">
              <a:lnSpc>
                <a:spcPts val="900"/>
              </a:lnSpc>
            </a:pPr>
            <a:r>
              <a:rPr lang="en-US" sz="1800" spc="1">
                <a:solidFill>
                  <a:srgbClr val="000000"/>
                </a:solidFill>
                <a:latin typeface="Calibri (MS)"/>
                <a:ea typeface="Calibri (MS)"/>
                <a:cs typeface="Calibri (MS)"/>
                <a:sym typeface="Calibri (MS)"/>
              </a:rPr>
              <a:t>that some of this orbits has only </a:t>
            </a:r>
          </a:p>
          <a:p>
            <a:pPr algn="l">
              <a:lnSpc>
                <a:spcPts val="2892"/>
              </a:lnSpc>
            </a:pPr>
            <a:r>
              <a:rPr lang="en-US" sz="1800">
                <a:solidFill>
                  <a:srgbClr val="000000"/>
                </a:solidFill>
                <a:latin typeface="Calibri (MS)"/>
                <a:ea typeface="Calibri (MS)"/>
                <a:cs typeface="Calibri (MS)"/>
                <a:sym typeface="Calibri (MS)"/>
              </a:rPr>
              <a:t>1 occurrence such as GEO, SO, </a:t>
            </a:r>
          </a:p>
          <a:p>
            <a:pPr algn="l">
              <a:lnSpc>
                <a:spcPts val="1139"/>
              </a:lnSpc>
            </a:pPr>
            <a:r>
              <a:rPr lang="en-US" sz="1800">
                <a:solidFill>
                  <a:srgbClr val="000000"/>
                </a:solidFill>
                <a:latin typeface="Calibri (MS)"/>
                <a:ea typeface="Calibri (MS)"/>
                <a:cs typeface="Calibri (MS)"/>
                <a:sym typeface="Calibri (MS)"/>
              </a:rPr>
              <a:t>HEO and ES-L1 which mean this </a:t>
            </a:r>
          </a:p>
          <a:p>
            <a:pPr algn="l">
              <a:lnSpc>
                <a:spcPts val="2651"/>
              </a:lnSpc>
            </a:pPr>
            <a:r>
              <a:rPr lang="en-US" sz="1800">
                <a:solidFill>
                  <a:srgbClr val="000000"/>
                </a:solidFill>
                <a:latin typeface="Calibri (MS)"/>
                <a:ea typeface="Calibri (MS)"/>
                <a:cs typeface="Calibri (MS)"/>
                <a:sym typeface="Calibri (MS)"/>
              </a:rPr>
              <a:t>data need more dataset to see </a:t>
            </a:r>
          </a:p>
          <a:p>
            <a:pPr algn="l">
              <a:lnSpc>
                <a:spcPts val="1139"/>
              </a:lnSpc>
            </a:pPr>
            <a:r>
              <a:rPr lang="en-US" sz="1800">
                <a:solidFill>
                  <a:srgbClr val="000000"/>
                </a:solidFill>
                <a:latin typeface="Calibri (MS)"/>
                <a:ea typeface="Calibri (MS)"/>
                <a:cs typeface="Calibri (MS)"/>
                <a:sym typeface="Calibri (MS)"/>
              </a:rPr>
              <a:t>pattern or trend before we draw </a:t>
            </a:r>
          </a:p>
          <a:p>
            <a:pPr algn="l">
              <a:lnSpc>
                <a:spcPts val="2844"/>
              </a:lnSpc>
            </a:pPr>
            <a:r>
              <a:rPr lang="en-US" sz="1800">
                <a:solidFill>
                  <a:srgbClr val="000000"/>
                </a:solidFill>
                <a:latin typeface="Calibri (MS)"/>
                <a:ea typeface="Calibri (MS)"/>
                <a:cs typeface="Calibri (MS)"/>
                <a:sym typeface="Calibri (MS)"/>
              </a:rPr>
              <a:t>any conclusion. </a:t>
            </a:r>
          </a:p>
        </p:txBody>
      </p:sp>
      <p:sp>
        <p:nvSpPr>
          <p:cNvPr id="9" name="TextBox 9"/>
          <p:cNvSpPr txBox="1"/>
          <p:nvPr/>
        </p:nvSpPr>
        <p:spPr>
          <a:xfrm>
            <a:off x="861451" y="400736"/>
            <a:ext cx="5620217"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Success Rate vs. Orbit Type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4355592" y="1441704"/>
            <a:ext cx="7458456" cy="4029456"/>
          </a:xfrm>
          <a:custGeom>
            <a:avLst/>
            <a:gdLst/>
            <a:ahLst/>
            <a:cxnLst/>
            <a:rect l="l" t="t" r="r" b="b"/>
            <a:pathLst>
              <a:path w="7458456" h="4029456">
                <a:moveTo>
                  <a:pt x="0" y="0"/>
                </a:moveTo>
                <a:lnTo>
                  <a:pt x="7458456" y="0"/>
                </a:lnTo>
                <a:lnTo>
                  <a:pt x="7458456" y="4029456"/>
                </a:lnTo>
                <a:lnTo>
                  <a:pt x="0" y="4029456"/>
                </a:lnTo>
                <a:lnTo>
                  <a:pt x="0" y="0"/>
                </a:lnTo>
                <a:close/>
              </a:path>
            </a:pathLst>
          </a:custGeom>
          <a:blipFill>
            <a:blip r:embed="rId3"/>
            <a:stretch>
              <a:fillRect/>
            </a:stretch>
          </a:blipFill>
        </p:spPr>
      </p:sp>
      <p:sp>
        <p:nvSpPr>
          <p:cNvPr id="6" name="Freeform 6"/>
          <p:cNvSpPr/>
          <p:nvPr/>
        </p:nvSpPr>
        <p:spPr>
          <a:xfrm>
            <a:off x="4551283" y="1635166"/>
            <a:ext cx="6870697" cy="3443602"/>
          </a:xfrm>
          <a:custGeom>
            <a:avLst/>
            <a:gdLst/>
            <a:ahLst/>
            <a:cxnLst/>
            <a:rect l="l" t="t" r="r" b="b"/>
            <a:pathLst>
              <a:path w="6870697" h="3443602">
                <a:moveTo>
                  <a:pt x="0" y="0"/>
                </a:moveTo>
                <a:lnTo>
                  <a:pt x="6870697" y="0"/>
                </a:lnTo>
                <a:lnTo>
                  <a:pt x="6870697" y="3443602"/>
                </a:lnTo>
                <a:lnTo>
                  <a:pt x="0" y="3443602"/>
                </a:lnTo>
                <a:lnTo>
                  <a:pt x="0" y="0"/>
                </a:lnTo>
                <a:close/>
              </a:path>
            </a:pathLst>
          </a:custGeom>
          <a:blipFill>
            <a:blip r:embed="rId4"/>
            <a:stretch>
              <a:fillRect/>
            </a:stretch>
          </a:blipFill>
        </p:spPr>
      </p:sp>
      <p:sp>
        <p:nvSpPr>
          <p:cNvPr id="7" name="TextBox 7"/>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22</a:t>
            </a:r>
          </a:p>
        </p:txBody>
      </p:sp>
      <p:sp>
        <p:nvSpPr>
          <p:cNvPr id="8" name="TextBox 8"/>
          <p:cNvSpPr txBox="1"/>
          <p:nvPr/>
        </p:nvSpPr>
        <p:spPr>
          <a:xfrm>
            <a:off x="861451" y="400736"/>
            <a:ext cx="5891689"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Flight Number vs. Orbit Type</a:t>
            </a:r>
          </a:p>
        </p:txBody>
      </p:sp>
      <p:sp>
        <p:nvSpPr>
          <p:cNvPr id="9" name="TextBox 9"/>
          <p:cNvSpPr txBox="1"/>
          <p:nvPr/>
        </p:nvSpPr>
        <p:spPr>
          <a:xfrm>
            <a:off x="1018571" y="1663475"/>
            <a:ext cx="3239176" cy="1922526"/>
          </a:xfrm>
          <a:prstGeom prst="rect">
            <a:avLst/>
          </a:prstGeom>
        </p:spPr>
        <p:txBody>
          <a:bodyPr lIns="0" tIns="0" rIns="0" bIns="0" rtlCol="0" anchor="t">
            <a:spAutoFit/>
          </a:bodyPr>
          <a:lstStyle/>
          <a:p>
            <a:pPr algn="r">
              <a:lnSpc>
                <a:spcPts val="2127"/>
              </a:lnSpc>
            </a:pPr>
            <a:r>
              <a:rPr lang="en-US" sz="1800" spc="25" dirty="0">
                <a:solidFill>
                  <a:srgbClr val="292929"/>
                </a:solidFill>
                <a:latin typeface="IBM Plex Sans Condensed"/>
                <a:ea typeface="IBM Plex Sans Condensed"/>
                <a:cs typeface="IBM Plex Sans Condensed"/>
                <a:sym typeface="IBM Plex Sans Condensed"/>
              </a:rPr>
              <a:t>This scatter plot shows that generally, the larger the flight number on each orbits, the </a:t>
            </a:r>
          </a:p>
          <a:p>
            <a:pPr algn="r">
              <a:lnSpc>
                <a:spcPts val="2448"/>
              </a:lnSpc>
            </a:pPr>
            <a:r>
              <a:rPr lang="en-US" sz="1800" spc="23" dirty="0">
                <a:solidFill>
                  <a:srgbClr val="292929"/>
                </a:solidFill>
                <a:latin typeface="IBM Plex Sans Condensed"/>
                <a:ea typeface="IBM Plex Sans Condensed"/>
                <a:cs typeface="IBM Plex Sans Condensed"/>
                <a:sym typeface="IBM Plex Sans Condensed"/>
              </a:rPr>
              <a:t>greater the success rate </a:t>
            </a:r>
          </a:p>
          <a:p>
            <a:pPr algn="r">
              <a:lnSpc>
                <a:spcPts val="1776"/>
              </a:lnSpc>
            </a:pPr>
            <a:r>
              <a:rPr lang="en-US" sz="1800" spc="25" dirty="0">
                <a:solidFill>
                  <a:srgbClr val="292929"/>
                </a:solidFill>
                <a:latin typeface="IBM Plex Sans Condensed"/>
                <a:ea typeface="IBM Plex Sans Condensed"/>
                <a:cs typeface="IBM Plex Sans Condensed"/>
                <a:sym typeface="IBM Plex Sans Condensed"/>
              </a:rPr>
              <a:t>(especially LEO orbit) except for </a:t>
            </a:r>
          </a:p>
          <a:p>
            <a:pPr algn="r">
              <a:lnSpc>
                <a:spcPts val="2592"/>
              </a:lnSpc>
            </a:pPr>
            <a:r>
              <a:rPr lang="en-US" sz="1800" spc="23" dirty="0">
                <a:solidFill>
                  <a:srgbClr val="292929"/>
                </a:solidFill>
                <a:latin typeface="IBM Plex Sans Condensed"/>
                <a:ea typeface="IBM Plex Sans Condensed"/>
                <a:cs typeface="IBM Plex Sans Condensed"/>
                <a:sym typeface="IBM Plex Sans Condensed"/>
              </a:rPr>
              <a:t>GTO orbit which depicts no </a:t>
            </a:r>
          </a:p>
          <a:p>
            <a:pPr algn="r">
              <a:lnSpc>
                <a:spcPts val="1823"/>
              </a:lnSpc>
            </a:pPr>
            <a:r>
              <a:rPr lang="en-US" sz="1800" spc="23" dirty="0">
                <a:solidFill>
                  <a:srgbClr val="292929"/>
                </a:solidFill>
                <a:latin typeface="IBM Plex Sans Condensed"/>
                <a:ea typeface="IBM Plex Sans Condensed"/>
                <a:cs typeface="IBM Plex Sans Condensed"/>
                <a:sym typeface="IBM Plex Sans Condensed"/>
              </a:rPr>
              <a:t>relationship between both </a:t>
            </a:r>
          </a:p>
        </p:txBody>
      </p:sp>
      <p:sp>
        <p:nvSpPr>
          <p:cNvPr id="10" name="TextBox 10"/>
          <p:cNvSpPr txBox="1"/>
          <p:nvPr/>
        </p:nvSpPr>
        <p:spPr>
          <a:xfrm>
            <a:off x="3236624" y="3585439"/>
            <a:ext cx="998420" cy="289560"/>
          </a:xfrm>
          <a:prstGeom prst="rect">
            <a:avLst/>
          </a:prstGeom>
        </p:spPr>
        <p:txBody>
          <a:bodyPr lIns="0" tIns="0" rIns="0" bIns="0" rtlCol="0" anchor="t">
            <a:spAutoFit/>
          </a:bodyPr>
          <a:lstStyle/>
          <a:p>
            <a:pPr algn="l">
              <a:lnSpc>
                <a:spcPts val="2352"/>
              </a:lnSpc>
            </a:pPr>
            <a:r>
              <a:rPr lang="en-US" sz="1800" spc="23">
                <a:solidFill>
                  <a:srgbClr val="292929"/>
                </a:solidFill>
                <a:latin typeface="IBM Plex Sans Condensed"/>
                <a:ea typeface="IBM Plex Sans Condensed"/>
                <a:cs typeface="IBM Plex Sans Condensed"/>
                <a:sym typeface="IBM Plex Sans Condensed"/>
              </a:rPr>
              <a:t>attributes.</a:t>
            </a:r>
          </a:p>
        </p:txBody>
      </p:sp>
      <p:sp>
        <p:nvSpPr>
          <p:cNvPr id="11" name="TextBox 11"/>
          <p:cNvSpPr txBox="1"/>
          <p:nvPr/>
        </p:nvSpPr>
        <p:spPr>
          <a:xfrm>
            <a:off x="946357" y="3813733"/>
            <a:ext cx="3288687" cy="1325118"/>
          </a:xfrm>
          <a:prstGeom prst="rect">
            <a:avLst/>
          </a:prstGeom>
        </p:spPr>
        <p:txBody>
          <a:bodyPr lIns="0" tIns="0" rIns="0" bIns="0" rtlCol="0" anchor="t">
            <a:spAutoFit/>
          </a:bodyPr>
          <a:lstStyle/>
          <a:p>
            <a:pPr algn="r">
              <a:lnSpc>
                <a:spcPts val="4500"/>
              </a:lnSpc>
            </a:pPr>
            <a:r>
              <a:rPr lang="en-US" sz="1800" spc="23" dirty="0">
                <a:solidFill>
                  <a:srgbClr val="292929"/>
                </a:solidFill>
                <a:latin typeface="IBM Plex Sans Condensed"/>
                <a:ea typeface="IBM Plex Sans Condensed"/>
                <a:cs typeface="IBM Plex Sans Condensed"/>
                <a:sym typeface="IBM Plex Sans Condensed"/>
              </a:rPr>
              <a:t>Orbit that only has 1 occurrence </a:t>
            </a:r>
          </a:p>
          <a:p>
            <a:pPr algn="r">
              <a:lnSpc>
                <a:spcPts val="900"/>
              </a:lnSpc>
            </a:pPr>
            <a:r>
              <a:rPr lang="en-US" sz="1800" spc="23" dirty="0">
                <a:solidFill>
                  <a:srgbClr val="292929"/>
                </a:solidFill>
                <a:latin typeface="IBM Plex Sans Condensed"/>
                <a:ea typeface="IBM Plex Sans Condensed"/>
                <a:cs typeface="IBM Plex Sans Condensed"/>
                <a:sym typeface="IBM Plex Sans Condensed"/>
              </a:rPr>
              <a:t>should also be excluded from </a:t>
            </a:r>
          </a:p>
          <a:p>
            <a:pPr algn="r">
              <a:lnSpc>
                <a:spcPts val="3515"/>
              </a:lnSpc>
            </a:pPr>
            <a:r>
              <a:rPr lang="en-US" sz="1800" spc="23" dirty="0">
                <a:solidFill>
                  <a:srgbClr val="292929"/>
                </a:solidFill>
                <a:latin typeface="IBM Plex Sans Condensed"/>
                <a:ea typeface="IBM Plex Sans Condensed"/>
                <a:cs typeface="IBM Plex Sans Condensed"/>
                <a:sym typeface="IBM Plex Sans Condensed"/>
              </a:rPr>
              <a:t>above statement as it’s needed </a:t>
            </a:r>
          </a:p>
          <a:p>
            <a:pPr algn="r">
              <a:lnSpc>
                <a:spcPts val="900"/>
              </a:lnSpc>
            </a:pPr>
            <a:r>
              <a:rPr lang="en-US" sz="1800" spc="23" dirty="0">
                <a:solidFill>
                  <a:srgbClr val="292929"/>
                </a:solidFill>
                <a:latin typeface="IBM Plex Sans Condensed"/>
                <a:ea typeface="IBM Plex Sans Condensed"/>
                <a:cs typeface="IBM Plex Sans Condensed"/>
                <a:sym typeface="IBM Plex Sans Condensed"/>
              </a:rPr>
              <a:t>more dataset.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576072" y="1322832"/>
            <a:ext cx="7458456" cy="4410456"/>
          </a:xfrm>
          <a:custGeom>
            <a:avLst/>
            <a:gdLst/>
            <a:ahLst/>
            <a:cxnLst/>
            <a:rect l="l" t="t" r="r" b="b"/>
            <a:pathLst>
              <a:path w="7458456" h="4410456">
                <a:moveTo>
                  <a:pt x="0" y="0"/>
                </a:moveTo>
                <a:lnTo>
                  <a:pt x="7458456" y="0"/>
                </a:lnTo>
                <a:lnTo>
                  <a:pt x="7458456" y="4410456"/>
                </a:lnTo>
                <a:lnTo>
                  <a:pt x="0" y="4410456"/>
                </a:lnTo>
                <a:lnTo>
                  <a:pt x="0" y="0"/>
                </a:lnTo>
                <a:close/>
              </a:path>
            </a:pathLst>
          </a:custGeom>
          <a:blipFill>
            <a:blip r:embed="rId3"/>
            <a:stretch>
              <a:fillRect/>
            </a:stretch>
          </a:blipFill>
        </p:spPr>
      </p:sp>
      <p:sp>
        <p:nvSpPr>
          <p:cNvPr id="6" name="Freeform 6"/>
          <p:cNvSpPr/>
          <p:nvPr/>
        </p:nvSpPr>
        <p:spPr>
          <a:xfrm>
            <a:off x="770011" y="1517647"/>
            <a:ext cx="6870697" cy="3822697"/>
          </a:xfrm>
          <a:custGeom>
            <a:avLst/>
            <a:gdLst/>
            <a:ahLst/>
            <a:cxnLst/>
            <a:rect l="l" t="t" r="r" b="b"/>
            <a:pathLst>
              <a:path w="6870697" h="3822697">
                <a:moveTo>
                  <a:pt x="0" y="0"/>
                </a:moveTo>
                <a:lnTo>
                  <a:pt x="6870696" y="0"/>
                </a:lnTo>
                <a:lnTo>
                  <a:pt x="6870696" y="3822697"/>
                </a:lnTo>
                <a:lnTo>
                  <a:pt x="0" y="3822697"/>
                </a:lnTo>
                <a:lnTo>
                  <a:pt x="0" y="0"/>
                </a:lnTo>
                <a:close/>
              </a:path>
            </a:pathLst>
          </a:custGeom>
          <a:blipFill>
            <a:blip r:embed="rId4"/>
            <a:stretch>
              <a:fillRect/>
            </a:stretch>
          </a:blipFill>
        </p:spPr>
      </p:sp>
      <p:sp>
        <p:nvSpPr>
          <p:cNvPr id="7" name="TextBox 7"/>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23</a:t>
            </a:r>
          </a:p>
        </p:txBody>
      </p:sp>
      <p:sp>
        <p:nvSpPr>
          <p:cNvPr id="8" name="TextBox 8"/>
          <p:cNvSpPr txBox="1"/>
          <p:nvPr/>
        </p:nvSpPr>
        <p:spPr>
          <a:xfrm>
            <a:off x="8091057" y="1601695"/>
            <a:ext cx="3311557" cy="2824734"/>
          </a:xfrm>
          <a:prstGeom prst="rect">
            <a:avLst/>
          </a:prstGeom>
        </p:spPr>
        <p:txBody>
          <a:bodyPr lIns="0" tIns="0" rIns="0" bIns="0" rtlCol="0" anchor="t">
            <a:spAutoFit/>
          </a:bodyPr>
          <a:lstStyle/>
          <a:p>
            <a:pPr algn="l">
              <a:lnSpc>
                <a:spcPts val="2196"/>
              </a:lnSpc>
            </a:pPr>
            <a:r>
              <a:rPr lang="en-US" sz="1800" spc="23" dirty="0">
                <a:solidFill>
                  <a:srgbClr val="292929"/>
                </a:solidFill>
                <a:latin typeface="IBM Plex Sans Condensed"/>
                <a:ea typeface="IBM Plex Sans Condensed"/>
                <a:cs typeface="IBM Plex Sans Condensed"/>
                <a:sym typeface="IBM Plex Sans Condensed"/>
              </a:rPr>
              <a:t>Heavier payload has positive impact on LEO, ISS and P0 orbit. However, it has negative impact on MEO and VLEO orbit.</a:t>
            </a:r>
          </a:p>
          <a:p>
            <a:pPr algn="l">
              <a:lnSpc>
                <a:spcPts val="4500"/>
              </a:lnSpc>
            </a:pPr>
            <a:r>
              <a:rPr lang="en-US" sz="1800" spc="23" dirty="0">
                <a:solidFill>
                  <a:srgbClr val="292929"/>
                </a:solidFill>
                <a:latin typeface="IBM Plex Sans Condensed"/>
                <a:ea typeface="IBM Plex Sans Condensed"/>
                <a:cs typeface="IBM Plex Sans Condensed"/>
                <a:sym typeface="IBM Plex Sans Condensed"/>
              </a:rPr>
              <a:t>GTO orbit seem to depict no </a:t>
            </a:r>
          </a:p>
          <a:p>
            <a:pPr algn="l">
              <a:lnSpc>
                <a:spcPts val="900"/>
              </a:lnSpc>
            </a:pPr>
            <a:r>
              <a:rPr lang="en-US" sz="1800" spc="23" dirty="0">
                <a:solidFill>
                  <a:srgbClr val="292929"/>
                </a:solidFill>
                <a:latin typeface="IBM Plex Sans Condensed"/>
                <a:ea typeface="IBM Plex Sans Condensed"/>
                <a:cs typeface="IBM Plex Sans Condensed"/>
                <a:sym typeface="IBM Plex Sans Condensed"/>
              </a:rPr>
              <a:t>relation between the attributes.</a:t>
            </a:r>
          </a:p>
          <a:p>
            <a:pPr algn="l">
              <a:lnSpc>
                <a:spcPts val="4500"/>
              </a:lnSpc>
            </a:pPr>
            <a:r>
              <a:rPr lang="en-US" sz="1800" spc="23" dirty="0">
                <a:solidFill>
                  <a:srgbClr val="292929"/>
                </a:solidFill>
                <a:latin typeface="IBM Plex Sans Condensed"/>
                <a:ea typeface="IBM Plex Sans Condensed"/>
                <a:cs typeface="IBM Plex Sans Condensed"/>
                <a:sym typeface="IBM Plex Sans Condensed"/>
              </a:rPr>
              <a:t>Meanwhile, again, SO, GEO and </a:t>
            </a:r>
          </a:p>
          <a:p>
            <a:pPr algn="l">
              <a:lnSpc>
                <a:spcPts val="900"/>
              </a:lnSpc>
            </a:pPr>
            <a:r>
              <a:rPr lang="en-US" sz="1800" spc="23" dirty="0">
                <a:solidFill>
                  <a:srgbClr val="292929"/>
                </a:solidFill>
                <a:latin typeface="IBM Plex Sans Condensed"/>
                <a:ea typeface="IBM Plex Sans Condensed"/>
                <a:cs typeface="IBM Plex Sans Condensed"/>
                <a:sym typeface="IBM Plex Sans Condensed"/>
              </a:rPr>
              <a:t>HEO orbit need more dataset to </a:t>
            </a:r>
          </a:p>
          <a:p>
            <a:pPr algn="l">
              <a:lnSpc>
                <a:spcPts val="3515"/>
              </a:lnSpc>
            </a:pPr>
            <a:r>
              <a:rPr lang="en-US" sz="1800" spc="25" dirty="0">
                <a:solidFill>
                  <a:srgbClr val="292929"/>
                </a:solidFill>
                <a:latin typeface="IBM Plex Sans Condensed"/>
                <a:ea typeface="IBM Plex Sans Condensed"/>
                <a:cs typeface="IBM Plex Sans Condensed"/>
                <a:sym typeface="IBM Plex Sans Condensed"/>
              </a:rPr>
              <a:t>see any pattern or trend.</a:t>
            </a:r>
          </a:p>
        </p:txBody>
      </p:sp>
      <p:sp>
        <p:nvSpPr>
          <p:cNvPr id="9" name="TextBox 9"/>
          <p:cNvSpPr txBox="1"/>
          <p:nvPr/>
        </p:nvSpPr>
        <p:spPr>
          <a:xfrm>
            <a:off x="861451" y="400736"/>
            <a:ext cx="4575086"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Payload vs. OrbitType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3694176" y="1371600"/>
            <a:ext cx="7872984" cy="4453128"/>
          </a:xfrm>
          <a:custGeom>
            <a:avLst/>
            <a:gdLst/>
            <a:ahLst/>
            <a:cxnLst/>
            <a:rect l="l" t="t" r="r" b="b"/>
            <a:pathLst>
              <a:path w="7872984" h="4453128">
                <a:moveTo>
                  <a:pt x="0" y="0"/>
                </a:moveTo>
                <a:lnTo>
                  <a:pt x="7872984" y="0"/>
                </a:lnTo>
                <a:lnTo>
                  <a:pt x="7872984" y="4453128"/>
                </a:lnTo>
                <a:lnTo>
                  <a:pt x="0" y="4453128"/>
                </a:lnTo>
                <a:lnTo>
                  <a:pt x="0" y="0"/>
                </a:lnTo>
                <a:close/>
              </a:path>
            </a:pathLst>
          </a:custGeom>
          <a:blipFill>
            <a:blip r:embed="rId3"/>
            <a:stretch>
              <a:fillRect/>
            </a:stretch>
          </a:blipFill>
        </p:spPr>
      </p:sp>
      <p:sp>
        <p:nvSpPr>
          <p:cNvPr id="6" name="Freeform 6"/>
          <p:cNvSpPr/>
          <p:nvPr/>
        </p:nvSpPr>
        <p:spPr>
          <a:xfrm>
            <a:off x="3888953" y="1567672"/>
            <a:ext cx="7285739" cy="3863645"/>
          </a:xfrm>
          <a:custGeom>
            <a:avLst/>
            <a:gdLst/>
            <a:ahLst/>
            <a:cxnLst/>
            <a:rect l="l" t="t" r="r" b="b"/>
            <a:pathLst>
              <a:path w="7285739" h="3863645">
                <a:moveTo>
                  <a:pt x="0" y="0"/>
                </a:moveTo>
                <a:lnTo>
                  <a:pt x="7285739" y="0"/>
                </a:lnTo>
                <a:lnTo>
                  <a:pt x="7285739" y="3863645"/>
                </a:lnTo>
                <a:lnTo>
                  <a:pt x="0" y="3863645"/>
                </a:lnTo>
                <a:lnTo>
                  <a:pt x="0" y="0"/>
                </a:lnTo>
                <a:close/>
              </a:path>
            </a:pathLst>
          </a:custGeom>
          <a:blipFill>
            <a:blip r:embed="rId4"/>
            <a:stretch>
              <a:fillRect/>
            </a:stretch>
          </a:blipFill>
        </p:spPr>
      </p:sp>
      <p:sp>
        <p:nvSpPr>
          <p:cNvPr id="7" name="TextBox 7"/>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24</a:t>
            </a:r>
          </a:p>
        </p:txBody>
      </p:sp>
      <p:sp>
        <p:nvSpPr>
          <p:cNvPr id="8" name="TextBox 8"/>
          <p:cNvSpPr txBox="1"/>
          <p:nvPr/>
        </p:nvSpPr>
        <p:spPr>
          <a:xfrm>
            <a:off x="6450673" y="1814189"/>
            <a:ext cx="126949" cy="476507"/>
          </a:xfrm>
          <a:prstGeom prst="rect">
            <a:avLst/>
          </a:prstGeom>
        </p:spPr>
        <p:txBody>
          <a:bodyPr lIns="0" tIns="0" rIns="0" bIns="0" rtlCol="0" anchor="t">
            <a:spAutoFit/>
          </a:bodyPr>
          <a:lstStyle/>
          <a:p>
            <a:pPr algn="l">
              <a:lnSpc>
                <a:spcPts val="3920"/>
              </a:lnSpc>
            </a:pPr>
            <a:r>
              <a:rPr lang="en-US" sz="2800" spc="-22">
                <a:solidFill>
                  <a:srgbClr val="000000"/>
                </a:solidFill>
                <a:latin typeface="IBM Plex Sans Condensed"/>
                <a:ea typeface="IBM Plex Sans Condensed"/>
                <a:cs typeface="IBM Plex Sans Condensed"/>
                <a:sym typeface="IBM Plex Sans Condensed"/>
              </a:rPr>
              <a:t>•</a:t>
            </a:r>
          </a:p>
        </p:txBody>
      </p:sp>
      <p:sp>
        <p:nvSpPr>
          <p:cNvPr id="9" name="TextBox 9"/>
          <p:cNvSpPr txBox="1"/>
          <p:nvPr/>
        </p:nvSpPr>
        <p:spPr>
          <a:xfrm>
            <a:off x="6679273" y="1739284"/>
            <a:ext cx="672465" cy="533333"/>
          </a:xfrm>
          <a:prstGeom prst="rect">
            <a:avLst/>
          </a:prstGeom>
        </p:spPr>
        <p:txBody>
          <a:bodyPr lIns="0" tIns="0" rIns="0" bIns="0" rtlCol="0" anchor="t">
            <a:spAutoFit/>
          </a:bodyPr>
          <a:lstStyle/>
          <a:p>
            <a:pPr algn="l">
              <a:lnSpc>
                <a:spcPts val="3920"/>
              </a:lnSpc>
            </a:pPr>
            <a:r>
              <a:rPr lang="en-US" sz="2800">
                <a:solidFill>
                  <a:srgbClr val="000000"/>
                </a:solidFill>
                <a:latin typeface="Calibri (MS)"/>
                <a:ea typeface="Calibri (MS)"/>
                <a:cs typeface="Calibri (MS)"/>
                <a:sym typeface="Calibri (MS)"/>
              </a:rPr>
              <a:t>JDJD</a:t>
            </a:r>
          </a:p>
        </p:txBody>
      </p:sp>
      <p:sp>
        <p:nvSpPr>
          <p:cNvPr id="10" name="TextBox 10"/>
          <p:cNvSpPr txBox="1"/>
          <p:nvPr/>
        </p:nvSpPr>
        <p:spPr>
          <a:xfrm>
            <a:off x="861451" y="400736"/>
            <a:ext cx="5835558"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Launch Success Yearly Trend</a:t>
            </a:r>
          </a:p>
        </p:txBody>
      </p:sp>
      <p:sp>
        <p:nvSpPr>
          <p:cNvPr id="11" name="TextBox 11"/>
          <p:cNvSpPr txBox="1"/>
          <p:nvPr/>
        </p:nvSpPr>
        <p:spPr>
          <a:xfrm>
            <a:off x="984276" y="1581847"/>
            <a:ext cx="2687136" cy="788327"/>
          </a:xfrm>
          <a:prstGeom prst="rect">
            <a:avLst/>
          </a:prstGeom>
        </p:spPr>
        <p:txBody>
          <a:bodyPr lIns="0" tIns="0" rIns="0" bIns="0" rtlCol="0" anchor="t">
            <a:spAutoFit/>
          </a:bodyPr>
          <a:lstStyle/>
          <a:p>
            <a:pPr algn="l">
              <a:lnSpc>
                <a:spcPts val="1960"/>
              </a:lnSpc>
            </a:pPr>
            <a:r>
              <a:rPr lang="en-US" sz="1800" dirty="0">
                <a:solidFill>
                  <a:srgbClr val="000000"/>
                </a:solidFill>
                <a:latin typeface="Calibri (MS)"/>
                <a:ea typeface="Calibri (MS)"/>
                <a:cs typeface="Calibri (MS)"/>
                <a:sym typeface="Calibri (MS)"/>
              </a:rPr>
              <a:t>This figures clearly depicted and increasing trend from the year 2013 until 2020.</a:t>
            </a:r>
          </a:p>
        </p:txBody>
      </p:sp>
      <p:sp>
        <p:nvSpPr>
          <p:cNvPr id="12" name="TextBox 12"/>
          <p:cNvSpPr txBox="1"/>
          <p:nvPr/>
        </p:nvSpPr>
        <p:spPr>
          <a:xfrm>
            <a:off x="793003" y="2278163"/>
            <a:ext cx="2735437" cy="1203617"/>
          </a:xfrm>
          <a:prstGeom prst="rect">
            <a:avLst/>
          </a:prstGeom>
        </p:spPr>
        <p:txBody>
          <a:bodyPr lIns="0" tIns="0" rIns="0" bIns="0" rtlCol="0" anchor="t">
            <a:spAutoFit/>
          </a:bodyPr>
          <a:lstStyle/>
          <a:p>
            <a:pPr algn="r">
              <a:lnSpc>
                <a:spcPts val="3720"/>
              </a:lnSpc>
            </a:pPr>
            <a:r>
              <a:rPr lang="en-US" sz="1800" dirty="0">
                <a:solidFill>
                  <a:srgbClr val="000000"/>
                </a:solidFill>
                <a:latin typeface="Calibri (MS)"/>
                <a:ea typeface="Calibri (MS)"/>
                <a:cs typeface="Calibri (MS)"/>
                <a:sym typeface="Calibri (MS)"/>
              </a:rPr>
              <a:t>If this trend continue for the </a:t>
            </a:r>
          </a:p>
          <a:p>
            <a:pPr algn="r">
              <a:lnSpc>
                <a:spcPts val="900"/>
              </a:lnSpc>
            </a:pPr>
            <a:r>
              <a:rPr lang="en-US" sz="1800" dirty="0">
                <a:solidFill>
                  <a:srgbClr val="000000"/>
                </a:solidFill>
                <a:latin typeface="Calibri (MS)"/>
                <a:ea typeface="Calibri (MS)"/>
                <a:cs typeface="Calibri (MS)"/>
                <a:sym typeface="Calibri (MS)"/>
              </a:rPr>
              <a:t>next year onward. The </a:t>
            </a:r>
          </a:p>
          <a:p>
            <a:pPr algn="r">
              <a:lnSpc>
                <a:spcPts val="3132"/>
              </a:lnSpc>
            </a:pPr>
            <a:r>
              <a:rPr lang="en-US" sz="1800" dirty="0">
                <a:solidFill>
                  <a:srgbClr val="000000"/>
                </a:solidFill>
                <a:latin typeface="Calibri (MS)"/>
                <a:ea typeface="Calibri (MS)"/>
                <a:cs typeface="Calibri (MS)"/>
                <a:sym typeface="Calibri (MS)"/>
              </a:rPr>
              <a:t>success rate will steadily </a:t>
            </a:r>
          </a:p>
          <a:p>
            <a:pPr algn="r">
              <a:lnSpc>
                <a:spcPts val="900"/>
              </a:lnSpc>
            </a:pPr>
            <a:r>
              <a:rPr lang="en-US" sz="1800" dirty="0">
                <a:solidFill>
                  <a:srgbClr val="000000"/>
                </a:solidFill>
                <a:latin typeface="Calibri (MS)"/>
                <a:ea typeface="Calibri (MS)"/>
                <a:cs typeface="Calibri (MS)"/>
                <a:sym typeface="Calibri (MS)"/>
              </a:rPr>
              <a:t>increase until reaching </a:t>
            </a:r>
          </a:p>
        </p:txBody>
      </p:sp>
      <p:sp>
        <p:nvSpPr>
          <p:cNvPr id="13" name="TextBox 13"/>
          <p:cNvSpPr txBox="1"/>
          <p:nvPr/>
        </p:nvSpPr>
        <p:spPr>
          <a:xfrm>
            <a:off x="1545754" y="3309442"/>
            <a:ext cx="1982686" cy="768134"/>
          </a:xfrm>
          <a:prstGeom prst="rect">
            <a:avLst/>
          </a:prstGeom>
        </p:spPr>
        <p:txBody>
          <a:bodyPr lIns="0" tIns="0" rIns="0" bIns="0" rtlCol="0" anchor="t">
            <a:spAutoFit/>
          </a:bodyPr>
          <a:lstStyle/>
          <a:p>
            <a:pPr algn="r">
              <a:lnSpc>
                <a:spcPts val="3083"/>
              </a:lnSpc>
            </a:pPr>
            <a:r>
              <a:rPr lang="en-US" sz="1800" dirty="0">
                <a:solidFill>
                  <a:srgbClr val="000000"/>
                </a:solidFill>
                <a:latin typeface="Calibri (MS)"/>
                <a:ea typeface="Calibri (MS)"/>
                <a:cs typeface="Calibri (MS)"/>
                <a:sym typeface="Calibri (MS)"/>
              </a:rPr>
              <a:t>1/100% success rate.</a:t>
            </a:r>
          </a:p>
          <a:p>
            <a:pPr algn="r">
              <a:lnSpc>
                <a:spcPts val="2723"/>
              </a:lnSpc>
            </a:pPr>
            <a:r>
              <a:rPr lang="en-US" sz="1800" dirty="0">
                <a:solidFill>
                  <a:srgbClr val="000000"/>
                </a:solidFill>
                <a:latin typeface="Calibri (MS)"/>
                <a:ea typeface="Calibri (MS)"/>
                <a:cs typeface="Calibri (MS)"/>
                <a:sym typeface="Calibri (MS)"/>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838200" y="2423160"/>
            <a:ext cx="8930640" cy="3852672"/>
          </a:xfrm>
          <a:custGeom>
            <a:avLst/>
            <a:gdLst/>
            <a:ahLst/>
            <a:cxnLst/>
            <a:rect l="l" t="t" r="r" b="b"/>
            <a:pathLst>
              <a:path w="8930640" h="3852672">
                <a:moveTo>
                  <a:pt x="0" y="0"/>
                </a:moveTo>
                <a:lnTo>
                  <a:pt x="8930640" y="0"/>
                </a:lnTo>
                <a:lnTo>
                  <a:pt x="8930640" y="3852672"/>
                </a:lnTo>
                <a:lnTo>
                  <a:pt x="0" y="3852672"/>
                </a:lnTo>
                <a:lnTo>
                  <a:pt x="0" y="0"/>
                </a:lnTo>
                <a:close/>
              </a:path>
            </a:pathLst>
          </a:custGeom>
          <a:blipFill>
            <a:blip r:embed="rId3"/>
            <a:stretch>
              <a:fillRect/>
            </a:stretch>
          </a:blipFill>
        </p:spPr>
      </p:sp>
      <p:sp>
        <p:nvSpPr>
          <p:cNvPr id="6" name="Freeform 6"/>
          <p:cNvSpPr/>
          <p:nvPr/>
        </p:nvSpPr>
        <p:spPr>
          <a:xfrm>
            <a:off x="1031681" y="2618461"/>
            <a:ext cx="8343900" cy="3263894"/>
          </a:xfrm>
          <a:custGeom>
            <a:avLst/>
            <a:gdLst/>
            <a:ahLst/>
            <a:cxnLst/>
            <a:rect l="l" t="t" r="r" b="b"/>
            <a:pathLst>
              <a:path w="8343900" h="3263894">
                <a:moveTo>
                  <a:pt x="0" y="0"/>
                </a:moveTo>
                <a:lnTo>
                  <a:pt x="8343900" y="0"/>
                </a:lnTo>
                <a:lnTo>
                  <a:pt x="8343900" y="3263893"/>
                </a:lnTo>
                <a:lnTo>
                  <a:pt x="0" y="3263893"/>
                </a:lnTo>
                <a:lnTo>
                  <a:pt x="0" y="0"/>
                </a:lnTo>
                <a:close/>
              </a:path>
            </a:pathLst>
          </a:custGeom>
          <a:blipFill>
            <a:blip r:embed="rId4"/>
            <a:stretch>
              <a:fillRect/>
            </a:stretch>
          </a:blipFill>
        </p:spPr>
      </p:sp>
      <p:sp>
        <p:nvSpPr>
          <p:cNvPr id="7" name="TextBox 7"/>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25</a:t>
            </a:r>
          </a:p>
        </p:txBody>
      </p:sp>
      <p:sp>
        <p:nvSpPr>
          <p:cNvPr id="8" name="TextBox 8"/>
          <p:cNvSpPr txBox="1"/>
          <p:nvPr/>
        </p:nvSpPr>
        <p:spPr>
          <a:xfrm>
            <a:off x="1123121" y="1711823"/>
            <a:ext cx="2775271" cy="311572"/>
          </a:xfrm>
          <a:prstGeom prst="rect">
            <a:avLst/>
          </a:prstGeom>
        </p:spPr>
        <p:txBody>
          <a:bodyPr lIns="0" tIns="0" rIns="0" bIns="0" rtlCol="0" anchor="t">
            <a:spAutoFit/>
          </a:bodyPr>
          <a:lstStyle/>
          <a:p>
            <a:pPr algn="l">
              <a:lnSpc>
                <a:spcPts val="2400"/>
              </a:lnSpc>
            </a:pPr>
            <a:r>
              <a:rPr lang="en-US" sz="2200" spc="28">
                <a:solidFill>
                  <a:srgbClr val="000000"/>
                </a:solidFill>
                <a:latin typeface="IBM Plex Sans Condensed"/>
                <a:ea typeface="IBM Plex Sans Condensed"/>
                <a:cs typeface="IBM Plex Sans Condensed"/>
                <a:sym typeface="IBM Plex Sans Condensed"/>
              </a:rPr>
              <a:t>We used the key word </a:t>
            </a:r>
          </a:p>
        </p:txBody>
      </p:sp>
      <p:sp>
        <p:nvSpPr>
          <p:cNvPr id="9" name="TextBox 9"/>
          <p:cNvSpPr txBox="1"/>
          <p:nvPr/>
        </p:nvSpPr>
        <p:spPr>
          <a:xfrm>
            <a:off x="1123121" y="2016623"/>
            <a:ext cx="2680573" cy="311572"/>
          </a:xfrm>
          <a:prstGeom prst="rect">
            <a:avLst/>
          </a:prstGeom>
        </p:spPr>
        <p:txBody>
          <a:bodyPr lIns="0" tIns="0" rIns="0" bIns="0" rtlCol="0" anchor="t">
            <a:spAutoFit/>
          </a:bodyPr>
          <a:lstStyle/>
          <a:p>
            <a:pPr algn="l">
              <a:lnSpc>
                <a:spcPts val="2400"/>
              </a:lnSpc>
            </a:pPr>
            <a:r>
              <a:rPr lang="en-US" sz="2200" spc="28">
                <a:solidFill>
                  <a:srgbClr val="000000"/>
                </a:solidFill>
                <a:latin typeface="IBM Plex Sans Condensed"/>
                <a:ea typeface="IBM Plex Sans Condensed"/>
                <a:cs typeface="IBM Plex Sans Condensed"/>
                <a:sym typeface="IBM Plex Sans Condensed"/>
              </a:rPr>
              <a:t>from the SpaceX data.</a:t>
            </a:r>
          </a:p>
        </p:txBody>
      </p:sp>
      <p:sp>
        <p:nvSpPr>
          <p:cNvPr id="10" name="TextBox 10"/>
          <p:cNvSpPr txBox="1"/>
          <p:nvPr/>
        </p:nvSpPr>
        <p:spPr>
          <a:xfrm>
            <a:off x="5023294" y="1654673"/>
            <a:ext cx="4064013" cy="368722"/>
          </a:xfrm>
          <a:prstGeom prst="rect">
            <a:avLst/>
          </a:prstGeom>
        </p:spPr>
        <p:txBody>
          <a:bodyPr lIns="0" tIns="0" rIns="0" bIns="0" rtlCol="0" anchor="t">
            <a:spAutoFit/>
          </a:bodyPr>
          <a:lstStyle/>
          <a:p>
            <a:pPr algn="l">
              <a:lnSpc>
                <a:spcPts val="3080"/>
              </a:lnSpc>
            </a:pPr>
            <a:r>
              <a:rPr lang="en-US" sz="2200" spc="28">
                <a:solidFill>
                  <a:srgbClr val="000000"/>
                </a:solidFill>
                <a:latin typeface="IBM Plex Sans Condensed"/>
                <a:ea typeface="IBM Plex Sans Condensed"/>
                <a:cs typeface="IBM Plex Sans Condensed"/>
                <a:sym typeface="IBM Plex Sans Condensed"/>
              </a:rPr>
              <a:t>to show only unique launch sites </a:t>
            </a:r>
          </a:p>
        </p:txBody>
      </p:sp>
      <p:sp>
        <p:nvSpPr>
          <p:cNvPr id="11" name="TextBox 11"/>
          <p:cNvSpPr txBox="1"/>
          <p:nvPr/>
        </p:nvSpPr>
        <p:spPr>
          <a:xfrm>
            <a:off x="3843785" y="1646672"/>
            <a:ext cx="1117292" cy="371761"/>
          </a:xfrm>
          <a:prstGeom prst="rect">
            <a:avLst/>
          </a:prstGeom>
        </p:spPr>
        <p:txBody>
          <a:bodyPr lIns="0" tIns="0" rIns="0" bIns="0" rtlCol="0" anchor="t">
            <a:spAutoFit/>
          </a:bodyPr>
          <a:lstStyle/>
          <a:p>
            <a:pPr algn="l">
              <a:lnSpc>
                <a:spcPts val="3019"/>
              </a:lnSpc>
            </a:pPr>
            <a:r>
              <a:rPr lang="en-US" sz="2156" spc="30">
                <a:solidFill>
                  <a:srgbClr val="000000"/>
                </a:solidFill>
                <a:latin typeface="IBM Plex Sans Condensed"/>
                <a:ea typeface="IBM Plex Sans Condensed"/>
                <a:cs typeface="IBM Plex Sans Condensed"/>
                <a:sym typeface="IBM Plex Sans Condensed"/>
              </a:rPr>
              <a:t>DISTINCT</a:t>
            </a:r>
          </a:p>
        </p:txBody>
      </p:sp>
      <p:sp>
        <p:nvSpPr>
          <p:cNvPr id="12" name="TextBox 12"/>
          <p:cNvSpPr txBox="1"/>
          <p:nvPr/>
        </p:nvSpPr>
        <p:spPr>
          <a:xfrm>
            <a:off x="861451" y="400736"/>
            <a:ext cx="4555884"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All Launch Site Names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673608" y="2670048"/>
            <a:ext cx="9055608" cy="3493008"/>
          </a:xfrm>
          <a:custGeom>
            <a:avLst/>
            <a:gdLst/>
            <a:ahLst/>
            <a:cxnLst/>
            <a:rect l="l" t="t" r="r" b="b"/>
            <a:pathLst>
              <a:path w="9055608" h="3493008">
                <a:moveTo>
                  <a:pt x="0" y="0"/>
                </a:moveTo>
                <a:lnTo>
                  <a:pt x="9055608" y="0"/>
                </a:lnTo>
                <a:lnTo>
                  <a:pt x="9055608" y="3493008"/>
                </a:lnTo>
                <a:lnTo>
                  <a:pt x="0" y="3493008"/>
                </a:lnTo>
                <a:lnTo>
                  <a:pt x="0" y="0"/>
                </a:lnTo>
                <a:close/>
              </a:path>
            </a:pathLst>
          </a:custGeom>
          <a:blipFill>
            <a:blip r:embed="rId3"/>
            <a:stretch>
              <a:fillRect/>
            </a:stretch>
          </a:blipFill>
        </p:spPr>
      </p:sp>
      <p:sp>
        <p:nvSpPr>
          <p:cNvPr id="6" name="Freeform 6"/>
          <p:cNvSpPr/>
          <p:nvPr/>
        </p:nvSpPr>
        <p:spPr>
          <a:xfrm>
            <a:off x="867270" y="2863520"/>
            <a:ext cx="8470240" cy="2907144"/>
          </a:xfrm>
          <a:custGeom>
            <a:avLst/>
            <a:gdLst/>
            <a:ahLst/>
            <a:cxnLst/>
            <a:rect l="l" t="t" r="r" b="b"/>
            <a:pathLst>
              <a:path w="8470240" h="2907144">
                <a:moveTo>
                  <a:pt x="0" y="0"/>
                </a:moveTo>
                <a:lnTo>
                  <a:pt x="8470240" y="0"/>
                </a:lnTo>
                <a:lnTo>
                  <a:pt x="8470240" y="2907144"/>
                </a:lnTo>
                <a:lnTo>
                  <a:pt x="0" y="2907144"/>
                </a:lnTo>
                <a:lnTo>
                  <a:pt x="0" y="0"/>
                </a:lnTo>
                <a:close/>
              </a:path>
            </a:pathLst>
          </a:custGeom>
          <a:blipFill>
            <a:blip r:embed="rId4"/>
            <a:stretch>
              <a:fillRect/>
            </a:stretch>
          </a:blipFill>
        </p:spPr>
      </p:sp>
      <p:sp>
        <p:nvSpPr>
          <p:cNvPr id="7" name="TextBox 7"/>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26</a:t>
            </a:r>
          </a:p>
        </p:txBody>
      </p:sp>
      <p:sp>
        <p:nvSpPr>
          <p:cNvPr id="8" name="TextBox 8"/>
          <p:cNvSpPr txBox="1"/>
          <p:nvPr/>
        </p:nvSpPr>
        <p:spPr>
          <a:xfrm>
            <a:off x="1022775" y="1881749"/>
            <a:ext cx="8008963" cy="662854"/>
          </a:xfrm>
          <a:prstGeom prst="rect">
            <a:avLst/>
          </a:prstGeom>
        </p:spPr>
        <p:txBody>
          <a:bodyPr lIns="0" tIns="0" rIns="0" bIns="0" rtlCol="0" anchor="t">
            <a:spAutoFit/>
          </a:bodyPr>
          <a:lstStyle/>
          <a:p>
            <a:pPr algn="l">
              <a:lnSpc>
                <a:spcPts val="2615"/>
              </a:lnSpc>
            </a:pPr>
            <a:r>
              <a:rPr lang="en-US" sz="2200" spc="28">
                <a:solidFill>
                  <a:srgbClr val="292929"/>
                </a:solidFill>
                <a:latin typeface="IBM Plex Sans Condensed"/>
                <a:ea typeface="IBM Plex Sans Condensed"/>
                <a:cs typeface="IBM Plex Sans Condensed"/>
                <a:sym typeface="IBM Plex Sans Condensed"/>
              </a:rPr>
              <a:t>We used the query above to display 5 records where launch sites begin with `CCA`</a:t>
            </a:r>
          </a:p>
        </p:txBody>
      </p:sp>
      <p:sp>
        <p:nvSpPr>
          <p:cNvPr id="9" name="TextBox 9"/>
          <p:cNvSpPr txBox="1"/>
          <p:nvPr/>
        </p:nvSpPr>
        <p:spPr>
          <a:xfrm>
            <a:off x="861451" y="400736"/>
            <a:ext cx="7397401" cy="622725"/>
          </a:xfrm>
          <a:prstGeom prst="rect">
            <a:avLst/>
          </a:prstGeom>
        </p:spPr>
        <p:txBody>
          <a:bodyPr lIns="0" tIns="0" rIns="0" bIns="0" rtlCol="0" anchor="t">
            <a:spAutoFit/>
          </a:bodyPr>
          <a:lstStyle/>
          <a:p>
            <a:pPr algn="l">
              <a:lnSpc>
                <a:spcPts val="5180"/>
              </a:lnSpc>
            </a:pPr>
            <a:r>
              <a:rPr lang="en-US" sz="3700" spc="51">
                <a:solidFill>
                  <a:srgbClr val="0B49CB"/>
                </a:solidFill>
                <a:latin typeface="IBM Plex Sans Condensed"/>
                <a:ea typeface="IBM Plex Sans Condensed"/>
                <a:cs typeface="IBM Plex Sans Condensed"/>
                <a:sym typeface="IBM Plex Sans Condensed"/>
              </a:rPr>
              <a:t>Launch Site Names Begin with 'CCA'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731520" y="2755392"/>
            <a:ext cx="8805672" cy="3468624"/>
          </a:xfrm>
          <a:custGeom>
            <a:avLst/>
            <a:gdLst/>
            <a:ahLst/>
            <a:cxnLst/>
            <a:rect l="l" t="t" r="r" b="b"/>
            <a:pathLst>
              <a:path w="8805672" h="3468624">
                <a:moveTo>
                  <a:pt x="0" y="0"/>
                </a:moveTo>
                <a:lnTo>
                  <a:pt x="8805672" y="0"/>
                </a:lnTo>
                <a:lnTo>
                  <a:pt x="8805672" y="3468624"/>
                </a:lnTo>
                <a:lnTo>
                  <a:pt x="0" y="3468624"/>
                </a:lnTo>
                <a:lnTo>
                  <a:pt x="0" y="0"/>
                </a:lnTo>
                <a:close/>
              </a:path>
            </a:pathLst>
          </a:custGeom>
          <a:blipFill>
            <a:blip r:embed="rId3"/>
            <a:stretch>
              <a:fillRect/>
            </a:stretch>
          </a:blipFill>
        </p:spPr>
      </p:sp>
      <p:sp>
        <p:nvSpPr>
          <p:cNvPr id="6" name="Freeform 6"/>
          <p:cNvSpPr/>
          <p:nvPr/>
        </p:nvSpPr>
        <p:spPr>
          <a:xfrm>
            <a:off x="925430" y="2951416"/>
            <a:ext cx="8218561" cy="2880008"/>
          </a:xfrm>
          <a:custGeom>
            <a:avLst/>
            <a:gdLst/>
            <a:ahLst/>
            <a:cxnLst/>
            <a:rect l="l" t="t" r="r" b="b"/>
            <a:pathLst>
              <a:path w="8218561" h="2880008">
                <a:moveTo>
                  <a:pt x="0" y="0"/>
                </a:moveTo>
                <a:lnTo>
                  <a:pt x="8218560" y="0"/>
                </a:lnTo>
                <a:lnTo>
                  <a:pt x="8218560" y="2880008"/>
                </a:lnTo>
                <a:lnTo>
                  <a:pt x="0" y="2880008"/>
                </a:lnTo>
                <a:lnTo>
                  <a:pt x="0" y="0"/>
                </a:lnTo>
                <a:close/>
              </a:path>
            </a:pathLst>
          </a:custGeom>
          <a:blipFill>
            <a:blip r:embed="rId4"/>
            <a:stretch>
              <a:fillRect/>
            </a:stretch>
          </a:blipFill>
        </p:spPr>
      </p:sp>
      <p:sp>
        <p:nvSpPr>
          <p:cNvPr id="7" name="TextBox 7"/>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27</a:t>
            </a:r>
          </a:p>
        </p:txBody>
      </p:sp>
      <p:sp>
        <p:nvSpPr>
          <p:cNvPr id="8" name="TextBox 8"/>
          <p:cNvSpPr txBox="1"/>
          <p:nvPr/>
        </p:nvSpPr>
        <p:spPr>
          <a:xfrm>
            <a:off x="1016870" y="1799834"/>
            <a:ext cx="7756236" cy="650281"/>
          </a:xfrm>
          <a:prstGeom prst="rect">
            <a:avLst/>
          </a:prstGeom>
        </p:spPr>
        <p:txBody>
          <a:bodyPr lIns="0" tIns="0" rIns="0" bIns="0" rtlCol="0" anchor="t">
            <a:spAutoFit/>
          </a:bodyPr>
          <a:lstStyle/>
          <a:p>
            <a:pPr algn="l">
              <a:lnSpc>
                <a:spcPts val="2591"/>
              </a:lnSpc>
            </a:pPr>
            <a:r>
              <a:rPr lang="en-US" sz="2200" spc="28">
                <a:solidFill>
                  <a:srgbClr val="292929"/>
                </a:solidFill>
                <a:latin typeface="IBM Plex Sans Condensed"/>
                <a:ea typeface="IBM Plex Sans Condensed"/>
                <a:cs typeface="IBM Plex Sans Condensed"/>
                <a:sym typeface="IBM Plex Sans Condensed"/>
              </a:rPr>
              <a:t>We calculated the total payload carried by boosters from NASA as 45596 using the query below</a:t>
            </a:r>
          </a:p>
        </p:txBody>
      </p:sp>
      <p:sp>
        <p:nvSpPr>
          <p:cNvPr id="9" name="TextBox 9"/>
          <p:cNvSpPr txBox="1"/>
          <p:nvPr/>
        </p:nvSpPr>
        <p:spPr>
          <a:xfrm>
            <a:off x="861451" y="400736"/>
            <a:ext cx="3908060"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Total Payload Mass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576072" y="2615184"/>
            <a:ext cx="8708136" cy="3435096"/>
          </a:xfrm>
          <a:custGeom>
            <a:avLst/>
            <a:gdLst/>
            <a:ahLst/>
            <a:cxnLst/>
            <a:rect l="l" t="t" r="r" b="b"/>
            <a:pathLst>
              <a:path w="8708136" h="3435096">
                <a:moveTo>
                  <a:pt x="0" y="0"/>
                </a:moveTo>
                <a:lnTo>
                  <a:pt x="8708136" y="0"/>
                </a:lnTo>
                <a:lnTo>
                  <a:pt x="8708136" y="3435096"/>
                </a:lnTo>
                <a:lnTo>
                  <a:pt x="0" y="3435096"/>
                </a:lnTo>
                <a:lnTo>
                  <a:pt x="0" y="0"/>
                </a:lnTo>
                <a:close/>
              </a:path>
            </a:pathLst>
          </a:custGeom>
          <a:blipFill>
            <a:blip r:embed="rId3"/>
            <a:stretch>
              <a:fillRect/>
            </a:stretch>
          </a:blipFill>
        </p:spPr>
      </p:sp>
      <p:sp>
        <p:nvSpPr>
          <p:cNvPr id="6" name="Freeform 6"/>
          <p:cNvSpPr/>
          <p:nvPr/>
        </p:nvSpPr>
        <p:spPr>
          <a:xfrm>
            <a:off x="770011" y="2810685"/>
            <a:ext cx="8121320" cy="2845927"/>
          </a:xfrm>
          <a:custGeom>
            <a:avLst/>
            <a:gdLst/>
            <a:ahLst/>
            <a:cxnLst/>
            <a:rect l="l" t="t" r="r" b="b"/>
            <a:pathLst>
              <a:path w="8121320" h="2845927">
                <a:moveTo>
                  <a:pt x="0" y="0"/>
                </a:moveTo>
                <a:lnTo>
                  <a:pt x="8121319" y="0"/>
                </a:lnTo>
                <a:lnTo>
                  <a:pt x="8121319" y="2845927"/>
                </a:lnTo>
                <a:lnTo>
                  <a:pt x="0" y="2845927"/>
                </a:lnTo>
                <a:lnTo>
                  <a:pt x="0" y="0"/>
                </a:lnTo>
                <a:close/>
              </a:path>
            </a:pathLst>
          </a:custGeom>
          <a:blipFill>
            <a:blip r:embed="rId4"/>
            <a:stretch>
              <a:fillRect/>
            </a:stretch>
          </a:blipFill>
        </p:spPr>
      </p:sp>
      <p:sp>
        <p:nvSpPr>
          <p:cNvPr id="7" name="TextBox 7"/>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28</a:t>
            </a:r>
          </a:p>
        </p:txBody>
      </p:sp>
      <p:sp>
        <p:nvSpPr>
          <p:cNvPr id="8" name="TextBox 8"/>
          <p:cNvSpPr txBox="1"/>
          <p:nvPr/>
        </p:nvSpPr>
        <p:spPr>
          <a:xfrm>
            <a:off x="861451" y="1890065"/>
            <a:ext cx="7503528" cy="595836"/>
          </a:xfrm>
          <a:prstGeom prst="rect">
            <a:avLst/>
          </a:prstGeom>
        </p:spPr>
        <p:txBody>
          <a:bodyPr lIns="0" tIns="0" rIns="0" bIns="0" rtlCol="0" anchor="t">
            <a:spAutoFit/>
          </a:bodyPr>
          <a:lstStyle/>
          <a:p>
            <a:pPr algn="l">
              <a:lnSpc>
                <a:spcPts val="2399"/>
              </a:lnSpc>
            </a:pPr>
            <a:r>
              <a:rPr lang="en-US" sz="1999" spc="25">
                <a:solidFill>
                  <a:srgbClr val="000000"/>
                </a:solidFill>
                <a:latin typeface="IBM Plex Sans Condensed"/>
                <a:ea typeface="IBM Plex Sans Condensed"/>
                <a:cs typeface="IBM Plex Sans Condensed"/>
                <a:sym typeface="IBM Plex Sans Condensed"/>
              </a:rPr>
              <a:t>We calculated the average payload mass carried by booster version F9 v1.1 as 2928.4</a:t>
            </a:r>
          </a:p>
        </p:txBody>
      </p:sp>
      <p:sp>
        <p:nvSpPr>
          <p:cNvPr id="9" name="TextBox 9"/>
          <p:cNvSpPr txBox="1"/>
          <p:nvPr/>
        </p:nvSpPr>
        <p:spPr>
          <a:xfrm>
            <a:off x="861451" y="400736"/>
            <a:ext cx="6946525"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Average Payload Mass by F9 v1.1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615696" y="2752344"/>
            <a:ext cx="9244584" cy="3325368"/>
          </a:xfrm>
          <a:custGeom>
            <a:avLst/>
            <a:gdLst/>
            <a:ahLst/>
            <a:cxnLst/>
            <a:rect l="l" t="t" r="r" b="b"/>
            <a:pathLst>
              <a:path w="9244584" h="3325368">
                <a:moveTo>
                  <a:pt x="0" y="0"/>
                </a:moveTo>
                <a:lnTo>
                  <a:pt x="9244584" y="0"/>
                </a:lnTo>
                <a:lnTo>
                  <a:pt x="9244584" y="3325368"/>
                </a:lnTo>
                <a:lnTo>
                  <a:pt x="0" y="3325368"/>
                </a:lnTo>
                <a:lnTo>
                  <a:pt x="0" y="0"/>
                </a:lnTo>
                <a:close/>
              </a:path>
            </a:pathLst>
          </a:custGeom>
          <a:blipFill>
            <a:blip r:embed="rId3"/>
            <a:stretch>
              <a:fillRect/>
            </a:stretch>
          </a:blipFill>
        </p:spPr>
      </p:sp>
      <p:sp>
        <p:nvSpPr>
          <p:cNvPr id="6" name="Freeform 6"/>
          <p:cNvSpPr/>
          <p:nvPr/>
        </p:nvSpPr>
        <p:spPr>
          <a:xfrm>
            <a:off x="809120" y="2947568"/>
            <a:ext cx="8659720" cy="2738552"/>
          </a:xfrm>
          <a:custGeom>
            <a:avLst/>
            <a:gdLst/>
            <a:ahLst/>
            <a:cxnLst/>
            <a:rect l="l" t="t" r="r" b="b"/>
            <a:pathLst>
              <a:path w="8659720" h="2738552">
                <a:moveTo>
                  <a:pt x="0" y="0"/>
                </a:moveTo>
                <a:lnTo>
                  <a:pt x="8659721" y="0"/>
                </a:lnTo>
                <a:lnTo>
                  <a:pt x="8659721" y="2738552"/>
                </a:lnTo>
                <a:lnTo>
                  <a:pt x="0" y="2738552"/>
                </a:lnTo>
                <a:lnTo>
                  <a:pt x="0" y="0"/>
                </a:lnTo>
                <a:close/>
              </a:path>
            </a:pathLst>
          </a:custGeom>
          <a:blipFill>
            <a:blip r:embed="rId4"/>
            <a:stretch>
              <a:fillRect/>
            </a:stretch>
          </a:blipFill>
        </p:spPr>
      </p:sp>
      <p:sp>
        <p:nvSpPr>
          <p:cNvPr id="7" name="TextBox 7"/>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29</a:t>
            </a:r>
          </a:p>
        </p:txBody>
      </p:sp>
      <p:sp>
        <p:nvSpPr>
          <p:cNvPr id="8" name="TextBox 8"/>
          <p:cNvSpPr txBox="1"/>
          <p:nvPr/>
        </p:nvSpPr>
        <p:spPr>
          <a:xfrm>
            <a:off x="861451" y="1474013"/>
            <a:ext cx="8732263" cy="1139904"/>
          </a:xfrm>
          <a:prstGeom prst="rect">
            <a:avLst/>
          </a:prstGeom>
        </p:spPr>
        <p:txBody>
          <a:bodyPr lIns="0" tIns="0" rIns="0" bIns="0" rtlCol="0" anchor="t">
            <a:spAutoFit/>
          </a:bodyPr>
          <a:lstStyle/>
          <a:p>
            <a:pPr algn="l">
              <a:lnSpc>
                <a:spcPts val="3599"/>
              </a:lnSpc>
            </a:pPr>
            <a:r>
              <a:rPr lang="en-US" sz="1999" spc="25">
                <a:solidFill>
                  <a:srgbClr val="000000"/>
                </a:solidFill>
                <a:latin typeface="IBM Plex Sans Condensed"/>
                <a:ea typeface="IBM Plex Sans Condensed"/>
                <a:cs typeface="IBM Plex Sans Condensed"/>
                <a:sym typeface="IBM Plex Sans Condensed"/>
              </a:rPr>
              <a:t>We use the min() function to find the result We observed that the dates of the first successful landing outcome on ground </a:t>
            </a:r>
          </a:p>
          <a:p>
            <a:pPr algn="l">
              <a:lnSpc>
                <a:spcPts val="999"/>
              </a:lnSpc>
            </a:pPr>
            <a:r>
              <a:rPr lang="en-US" sz="1999" spc="25">
                <a:solidFill>
                  <a:srgbClr val="000000"/>
                </a:solidFill>
                <a:latin typeface="IBM Plex Sans Condensed"/>
                <a:ea typeface="IBM Plex Sans Condensed"/>
                <a:cs typeface="IBM Plex Sans Condensed"/>
                <a:sym typeface="IBM Plex Sans Condensed"/>
              </a:rPr>
              <a:t>pad was 22ndDecember 2015</a:t>
            </a:r>
          </a:p>
        </p:txBody>
      </p:sp>
      <p:sp>
        <p:nvSpPr>
          <p:cNvPr id="9" name="TextBox 9"/>
          <p:cNvSpPr txBox="1"/>
          <p:nvPr/>
        </p:nvSpPr>
        <p:spPr>
          <a:xfrm>
            <a:off x="861451" y="400736"/>
            <a:ext cx="7703106" cy="622725"/>
          </a:xfrm>
          <a:prstGeom prst="rect">
            <a:avLst/>
          </a:prstGeom>
        </p:spPr>
        <p:txBody>
          <a:bodyPr lIns="0" tIns="0" rIns="0" bIns="0" rtlCol="0" anchor="t">
            <a:spAutoFit/>
          </a:bodyPr>
          <a:lstStyle/>
          <a:p>
            <a:pPr algn="l">
              <a:lnSpc>
                <a:spcPts val="5180"/>
              </a:lnSpc>
            </a:pPr>
            <a:r>
              <a:rPr lang="en-US" sz="3700" spc="51">
                <a:solidFill>
                  <a:srgbClr val="0B49CB"/>
                </a:solidFill>
                <a:latin typeface="IBM Plex Sans Condensed"/>
                <a:ea typeface="IBM Plex Sans Condensed"/>
                <a:cs typeface="IBM Plex Sans Condensed"/>
                <a:sym typeface="IBM Plex Sans Condensed"/>
              </a:rPr>
              <a:t>First Successful Ground Landing Date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TextBox 5"/>
          <p:cNvSpPr txBox="1"/>
          <p:nvPr/>
        </p:nvSpPr>
        <p:spPr>
          <a:xfrm>
            <a:off x="11243034" y="6080160"/>
            <a:ext cx="125187"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3</a:t>
            </a:r>
          </a:p>
        </p:txBody>
      </p:sp>
      <p:sp>
        <p:nvSpPr>
          <p:cNvPr id="6" name="TextBox 6"/>
          <p:cNvSpPr txBox="1"/>
          <p:nvPr/>
        </p:nvSpPr>
        <p:spPr>
          <a:xfrm>
            <a:off x="861451" y="1591123"/>
            <a:ext cx="90678" cy="328117"/>
          </a:xfrm>
          <a:prstGeom prst="rect">
            <a:avLst/>
          </a:prstGeom>
        </p:spPr>
        <p:txBody>
          <a:bodyPr lIns="0" tIns="0" rIns="0" bIns="0" rtlCol="0" anchor="t">
            <a:spAutoFit/>
          </a:bodyPr>
          <a:lstStyle/>
          <a:p>
            <a:pPr algn="l">
              <a:lnSpc>
                <a:spcPts val="2799"/>
              </a:lnSpc>
            </a:pPr>
            <a:r>
              <a:rPr lang="en-US" sz="1999" spc="-15">
                <a:solidFill>
                  <a:srgbClr val="292929"/>
                </a:solidFill>
                <a:latin typeface="IBM Plex Sans Condensed"/>
                <a:ea typeface="IBM Plex Sans Condensed"/>
                <a:cs typeface="IBM Plex Sans Condensed"/>
                <a:sym typeface="IBM Plex Sans Condensed"/>
              </a:rPr>
              <a:t>•</a:t>
            </a:r>
          </a:p>
        </p:txBody>
      </p:sp>
      <p:sp>
        <p:nvSpPr>
          <p:cNvPr id="7" name="TextBox 7"/>
          <p:cNvSpPr txBox="1"/>
          <p:nvPr/>
        </p:nvSpPr>
        <p:spPr>
          <a:xfrm>
            <a:off x="861451" y="4715323"/>
            <a:ext cx="90678" cy="328117"/>
          </a:xfrm>
          <a:prstGeom prst="rect">
            <a:avLst/>
          </a:prstGeom>
        </p:spPr>
        <p:txBody>
          <a:bodyPr lIns="0" tIns="0" rIns="0" bIns="0" rtlCol="0" anchor="t">
            <a:spAutoFit/>
          </a:bodyPr>
          <a:lstStyle/>
          <a:p>
            <a:pPr algn="l">
              <a:lnSpc>
                <a:spcPts val="2799"/>
              </a:lnSpc>
            </a:pPr>
            <a:r>
              <a:rPr lang="en-US" sz="1999" spc="-15">
                <a:solidFill>
                  <a:srgbClr val="292929"/>
                </a:solidFill>
                <a:latin typeface="IBM Plex Sans Condensed"/>
                <a:ea typeface="IBM Plex Sans Condensed"/>
                <a:cs typeface="IBM Plex Sans Condensed"/>
                <a:sym typeface="IBM Plex Sans Condensed"/>
              </a:rPr>
              <a:t>•</a:t>
            </a:r>
          </a:p>
        </p:txBody>
      </p:sp>
      <p:sp>
        <p:nvSpPr>
          <p:cNvPr id="8" name="TextBox 8"/>
          <p:cNvSpPr txBox="1"/>
          <p:nvPr/>
        </p:nvSpPr>
        <p:spPr>
          <a:xfrm>
            <a:off x="1090051" y="4692701"/>
            <a:ext cx="2473795" cy="329136"/>
          </a:xfrm>
          <a:prstGeom prst="rect">
            <a:avLst/>
          </a:prstGeom>
        </p:spPr>
        <p:txBody>
          <a:bodyPr lIns="0" tIns="0" rIns="0" bIns="0" rtlCol="0" anchor="t">
            <a:spAutoFit/>
          </a:bodyPr>
          <a:lstStyle/>
          <a:p>
            <a:pPr algn="l">
              <a:lnSpc>
                <a:spcPts val="2799"/>
              </a:lnSpc>
            </a:pPr>
            <a:r>
              <a:rPr lang="en-US" sz="1999" spc="35">
                <a:solidFill>
                  <a:srgbClr val="292929"/>
                </a:solidFill>
                <a:latin typeface="IBM Plex Sans Condensed"/>
                <a:ea typeface="IBM Plex Sans Condensed"/>
                <a:cs typeface="IBM Plex Sans Condensed"/>
                <a:sym typeface="IBM Plex Sans Condensed"/>
              </a:rPr>
              <a:t>Summary of all results</a:t>
            </a:r>
          </a:p>
        </p:txBody>
      </p:sp>
      <p:sp>
        <p:nvSpPr>
          <p:cNvPr id="9" name="TextBox 9"/>
          <p:cNvSpPr txBox="1"/>
          <p:nvPr/>
        </p:nvSpPr>
        <p:spPr>
          <a:xfrm>
            <a:off x="1090051" y="1568501"/>
            <a:ext cx="3064707" cy="329136"/>
          </a:xfrm>
          <a:prstGeom prst="rect">
            <a:avLst/>
          </a:prstGeom>
        </p:spPr>
        <p:txBody>
          <a:bodyPr lIns="0" tIns="0" rIns="0" bIns="0" rtlCol="0" anchor="t">
            <a:spAutoFit/>
          </a:bodyPr>
          <a:lstStyle/>
          <a:p>
            <a:pPr algn="l">
              <a:lnSpc>
                <a:spcPts val="2799"/>
              </a:lnSpc>
            </a:pPr>
            <a:r>
              <a:rPr lang="en-US" sz="1999" spc="37">
                <a:solidFill>
                  <a:srgbClr val="292929"/>
                </a:solidFill>
                <a:latin typeface="IBM Plex Sans Condensed"/>
                <a:ea typeface="IBM Plex Sans Condensed"/>
                <a:cs typeface="IBM Plex Sans Condensed"/>
                <a:sym typeface="IBM Plex Sans Condensed"/>
              </a:rPr>
              <a:t>Summary of methodologies</a:t>
            </a:r>
          </a:p>
        </p:txBody>
      </p:sp>
      <p:sp>
        <p:nvSpPr>
          <p:cNvPr id="10" name="TextBox 10"/>
          <p:cNvSpPr txBox="1"/>
          <p:nvPr/>
        </p:nvSpPr>
        <p:spPr>
          <a:xfrm>
            <a:off x="1318651" y="5053975"/>
            <a:ext cx="73333" cy="1124922"/>
          </a:xfrm>
          <a:prstGeom prst="rect">
            <a:avLst/>
          </a:prstGeom>
        </p:spPr>
        <p:txBody>
          <a:bodyPr lIns="0" tIns="0" rIns="0" bIns="0" rtlCol="0" anchor="t">
            <a:spAutoFit/>
          </a:bodyPr>
          <a:lstStyle/>
          <a:p>
            <a:pPr algn="just">
              <a:lnSpc>
                <a:spcPts val="3063"/>
              </a:lnSpc>
            </a:pPr>
            <a:r>
              <a:rPr lang="en-US" sz="1699" spc="22">
                <a:solidFill>
                  <a:srgbClr val="292929"/>
                </a:solidFill>
                <a:latin typeface="IBM Plex Sans Condensed"/>
                <a:ea typeface="IBM Plex Sans Condensed"/>
                <a:cs typeface="IBM Plex Sans Condensed"/>
                <a:sym typeface="IBM Plex Sans Condensed"/>
              </a:rPr>
              <a:t>- - -</a:t>
            </a:r>
          </a:p>
        </p:txBody>
      </p:sp>
      <p:sp>
        <p:nvSpPr>
          <p:cNvPr id="11" name="TextBox 11"/>
          <p:cNvSpPr txBox="1"/>
          <p:nvPr/>
        </p:nvSpPr>
        <p:spPr>
          <a:xfrm>
            <a:off x="1318651" y="1929775"/>
            <a:ext cx="73333" cy="350730"/>
          </a:xfrm>
          <a:prstGeom prst="rect">
            <a:avLst/>
          </a:prstGeom>
        </p:spPr>
        <p:txBody>
          <a:bodyPr lIns="0" tIns="0" rIns="0" bIns="0" rtlCol="0" anchor="t">
            <a:spAutoFit/>
          </a:bodyPr>
          <a:lstStyle/>
          <a:p>
            <a:pPr algn="l">
              <a:lnSpc>
                <a:spcPts val="3041"/>
              </a:lnSpc>
            </a:pPr>
            <a:r>
              <a:rPr lang="en-US" sz="1699" spc="23">
                <a:solidFill>
                  <a:srgbClr val="292929"/>
                </a:solidFill>
                <a:latin typeface="IBM Plex Sans Condensed"/>
                <a:ea typeface="IBM Plex Sans Condensed"/>
                <a:cs typeface="IBM Plex Sans Condensed"/>
                <a:sym typeface="IBM Plex Sans Condensed"/>
              </a:rPr>
              <a:t>-</a:t>
            </a:r>
          </a:p>
        </p:txBody>
      </p:sp>
      <p:sp>
        <p:nvSpPr>
          <p:cNvPr id="12" name="TextBox 12"/>
          <p:cNvSpPr txBox="1"/>
          <p:nvPr/>
        </p:nvSpPr>
        <p:spPr>
          <a:xfrm>
            <a:off x="1547251" y="1929775"/>
            <a:ext cx="2624509" cy="350730"/>
          </a:xfrm>
          <a:prstGeom prst="rect">
            <a:avLst/>
          </a:prstGeom>
        </p:spPr>
        <p:txBody>
          <a:bodyPr lIns="0" tIns="0" rIns="0" bIns="0" rtlCol="0" anchor="t">
            <a:spAutoFit/>
          </a:bodyPr>
          <a:lstStyle/>
          <a:p>
            <a:pPr algn="l">
              <a:lnSpc>
                <a:spcPts val="3041"/>
              </a:lnSpc>
            </a:pPr>
            <a:r>
              <a:rPr lang="en-US" sz="1699" spc="23">
                <a:solidFill>
                  <a:srgbClr val="292929"/>
                </a:solidFill>
                <a:latin typeface="IBM Plex Sans Condensed"/>
                <a:ea typeface="IBM Plex Sans Condensed"/>
                <a:cs typeface="IBM Plex Sans Condensed"/>
                <a:sym typeface="IBM Plex Sans Condensed"/>
              </a:rPr>
              <a:t>Data Collection through API</a:t>
            </a:r>
          </a:p>
        </p:txBody>
      </p:sp>
      <p:sp>
        <p:nvSpPr>
          <p:cNvPr id="13" name="TextBox 13"/>
          <p:cNvSpPr txBox="1"/>
          <p:nvPr/>
        </p:nvSpPr>
        <p:spPr>
          <a:xfrm>
            <a:off x="1318651" y="2322967"/>
            <a:ext cx="3494665" cy="731730"/>
          </a:xfrm>
          <a:prstGeom prst="rect">
            <a:avLst/>
          </a:prstGeom>
        </p:spPr>
        <p:txBody>
          <a:bodyPr lIns="0" tIns="0" rIns="0" bIns="0" rtlCol="0" anchor="t">
            <a:spAutoFit/>
          </a:bodyPr>
          <a:lstStyle/>
          <a:p>
            <a:pPr algn="l">
              <a:lnSpc>
                <a:spcPts val="3041"/>
              </a:lnSpc>
            </a:pPr>
            <a:r>
              <a:rPr lang="en-US" sz="1699" spc="23">
                <a:solidFill>
                  <a:srgbClr val="292929"/>
                </a:solidFill>
                <a:latin typeface="IBM Plex Sans Condensed"/>
                <a:ea typeface="IBM Plex Sans Condensed"/>
                <a:cs typeface="IBM Plex Sans Condensed"/>
                <a:sym typeface="IBM Plex Sans Condensed"/>
              </a:rPr>
              <a:t>-Data Collection with Web Scraping -Data Wrangling</a:t>
            </a:r>
          </a:p>
        </p:txBody>
      </p:sp>
      <p:sp>
        <p:nvSpPr>
          <p:cNvPr id="14" name="TextBox 14"/>
          <p:cNvSpPr txBox="1"/>
          <p:nvPr/>
        </p:nvSpPr>
        <p:spPr>
          <a:xfrm>
            <a:off x="1318651" y="3084967"/>
            <a:ext cx="73333" cy="743922"/>
          </a:xfrm>
          <a:prstGeom prst="rect">
            <a:avLst/>
          </a:prstGeom>
        </p:spPr>
        <p:txBody>
          <a:bodyPr lIns="0" tIns="0" rIns="0" bIns="0" rtlCol="0" anchor="t">
            <a:spAutoFit/>
          </a:bodyPr>
          <a:lstStyle/>
          <a:p>
            <a:pPr algn="just">
              <a:lnSpc>
                <a:spcPts val="3041"/>
              </a:lnSpc>
            </a:pPr>
            <a:r>
              <a:rPr lang="en-US" sz="1699" spc="27">
                <a:solidFill>
                  <a:srgbClr val="292929"/>
                </a:solidFill>
                <a:latin typeface="IBM Plex Sans Condensed"/>
                <a:ea typeface="IBM Plex Sans Condensed"/>
                <a:cs typeface="IBM Plex Sans Condensed"/>
                <a:sym typeface="IBM Plex Sans Condensed"/>
              </a:rPr>
              <a:t>- -</a:t>
            </a:r>
          </a:p>
        </p:txBody>
      </p:sp>
      <p:sp>
        <p:nvSpPr>
          <p:cNvPr id="15" name="TextBox 15"/>
          <p:cNvSpPr txBox="1"/>
          <p:nvPr/>
        </p:nvSpPr>
        <p:spPr>
          <a:xfrm>
            <a:off x="1547251" y="3084967"/>
            <a:ext cx="4651991" cy="743922"/>
          </a:xfrm>
          <a:prstGeom prst="rect">
            <a:avLst/>
          </a:prstGeom>
        </p:spPr>
        <p:txBody>
          <a:bodyPr lIns="0" tIns="0" rIns="0" bIns="0" rtlCol="0" anchor="t">
            <a:spAutoFit/>
          </a:bodyPr>
          <a:lstStyle/>
          <a:p>
            <a:pPr algn="l">
              <a:lnSpc>
                <a:spcPts val="3041"/>
              </a:lnSpc>
            </a:pPr>
            <a:r>
              <a:rPr lang="en-US" sz="1699" spc="27">
                <a:solidFill>
                  <a:srgbClr val="292929"/>
                </a:solidFill>
                <a:latin typeface="IBM Plex Sans Condensed"/>
                <a:ea typeface="IBM Plex Sans Condensed"/>
                <a:cs typeface="IBM Plex Sans Condensed"/>
                <a:sym typeface="IBM Plex Sans Condensed"/>
              </a:rPr>
              <a:t>Exploratory Data Analysis with SQL Exploratory Data Analysis with Data Visualization</a:t>
            </a:r>
          </a:p>
        </p:txBody>
      </p:sp>
      <p:sp>
        <p:nvSpPr>
          <p:cNvPr id="16" name="TextBox 16"/>
          <p:cNvSpPr txBox="1"/>
          <p:nvPr/>
        </p:nvSpPr>
        <p:spPr>
          <a:xfrm>
            <a:off x="1318651" y="3859159"/>
            <a:ext cx="3892220" cy="731730"/>
          </a:xfrm>
          <a:prstGeom prst="rect">
            <a:avLst/>
          </a:prstGeom>
        </p:spPr>
        <p:txBody>
          <a:bodyPr lIns="0" tIns="0" rIns="0" bIns="0" rtlCol="0" anchor="t">
            <a:spAutoFit/>
          </a:bodyPr>
          <a:lstStyle/>
          <a:p>
            <a:pPr algn="l">
              <a:lnSpc>
                <a:spcPts val="3041"/>
              </a:lnSpc>
            </a:pPr>
            <a:r>
              <a:rPr lang="en-US" sz="1699" spc="22">
                <a:solidFill>
                  <a:srgbClr val="292929"/>
                </a:solidFill>
                <a:latin typeface="IBM Plex Sans Condensed"/>
                <a:ea typeface="IBM Plex Sans Condensed"/>
                <a:cs typeface="IBM Plex Sans Condensed"/>
                <a:sym typeface="IBM Plex Sans Condensed"/>
              </a:rPr>
              <a:t>-Interactive Visual Analytics with Folium -Machine Learning Prediction</a:t>
            </a:r>
          </a:p>
        </p:txBody>
      </p:sp>
      <p:sp>
        <p:nvSpPr>
          <p:cNvPr id="17" name="TextBox 17"/>
          <p:cNvSpPr txBox="1"/>
          <p:nvPr/>
        </p:nvSpPr>
        <p:spPr>
          <a:xfrm>
            <a:off x="1547251" y="5053975"/>
            <a:ext cx="5046250" cy="1124922"/>
          </a:xfrm>
          <a:prstGeom prst="rect">
            <a:avLst/>
          </a:prstGeom>
        </p:spPr>
        <p:txBody>
          <a:bodyPr lIns="0" tIns="0" rIns="0" bIns="0" rtlCol="0" anchor="t">
            <a:spAutoFit/>
          </a:bodyPr>
          <a:lstStyle/>
          <a:p>
            <a:pPr algn="l">
              <a:lnSpc>
                <a:spcPts val="3063"/>
              </a:lnSpc>
            </a:pPr>
            <a:r>
              <a:rPr lang="en-US" sz="1699" spc="25">
                <a:solidFill>
                  <a:srgbClr val="292929"/>
                </a:solidFill>
                <a:latin typeface="IBM Plex Sans Condensed"/>
                <a:ea typeface="IBM Plex Sans Condensed"/>
                <a:cs typeface="IBM Plex Sans Condensed"/>
                <a:sym typeface="IBM Plex Sans Condensed"/>
              </a:rPr>
              <a:t>Exploratory Data Analysis result Interactive analytics in screenshots Predictive Analytics result from Machine Learning Lab</a:t>
            </a:r>
          </a:p>
        </p:txBody>
      </p:sp>
      <p:sp>
        <p:nvSpPr>
          <p:cNvPr id="18" name="TextBox 18"/>
          <p:cNvSpPr txBox="1"/>
          <p:nvPr/>
        </p:nvSpPr>
        <p:spPr>
          <a:xfrm>
            <a:off x="861451" y="400736"/>
            <a:ext cx="3934806" cy="622725"/>
          </a:xfrm>
          <a:prstGeom prst="rect">
            <a:avLst/>
          </a:prstGeom>
        </p:spPr>
        <p:txBody>
          <a:bodyPr lIns="0" tIns="0" rIns="0" bIns="0" rtlCol="0" anchor="t">
            <a:spAutoFit/>
          </a:bodyPr>
          <a:lstStyle/>
          <a:p>
            <a:pPr algn="l">
              <a:lnSpc>
                <a:spcPts val="5180"/>
              </a:lnSpc>
            </a:pPr>
            <a:r>
              <a:rPr lang="en-US" sz="3700" spc="51">
                <a:solidFill>
                  <a:srgbClr val="0B49CB"/>
                </a:solidFill>
                <a:latin typeface="IBM Plex Sans Condensed"/>
                <a:ea typeface="IBM Plex Sans Condensed"/>
                <a:cs typeface="IBM Plex Sans Condensed"/>
                <a:sym typeface="IBM Plex Sans Condensed"/>
              </a:rPr>
              <a:t>Executive 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667512" y="2645664"/>
            <a:ext cx="9896856" cy="4066032"/>
          </a:xfrm>
          <a:custGeom>
            <a:avLst/>
            <a:gdLst/>
            <a:ahLst/>
            <a:cxnLst/>
            <a:rect l="l" t="t" r="r" b="b"/>
            <a:pathLst>
              <a:path w="9896856" h="4066032">
                <a:moveTo>
                  <a:pt x="0" y="0"/>
                </a:moveTo>
                <a:lnTo>
                  <a:pt x="9896856" y="0"/>
                </a:lnTo>
                <a:lnTo>
                  <a:pt x="9896856" y="4066032"/>
                </a:lnTo>
                <a:lnTo>
                  <a:pt x="0" y="4066032"/>
                </a:lnTo>
                <a:lnTo>
                  <a:pt x="0" y="0"/>
                </a:lnTo>
                <a:close/>
              </a:path>
            </a:pathLst>
          </a:custGeom>
          <a:blipFill>
            <a:blip r:embed="rId3"/>
            <a:stretch>
              <a:fillRect/>
            </a:stretch>
          </a:blipFill>
        </p:spPr>
      </p:sp>
      <p:sp>
        <p:nvSpPr>
          <p:cNvPr id="6" name="Freeform 6"/>
          <p:cNvSpPr/>
          <p:nvPr/>
        </p:nvSpPr>
        <p:spPr>
          <a:xfrm>
            <a:off x="861489" y="2839555"/>
            <a:ext cx="9309097" cy="3479797"/>
          </a:xfrm>
          <a:custGeom>
            <a:avLst/>
            <a:gdLst/>
            <a:ahLst/>
            <a:cxnLst/>
            <a:rect l="l" t="t" r="r" b="b"/>
            <a:pathLst>
              <a:path w="9309097" h="3479797">
                <a:moveTo>
                  <a:pt x="0" y="0"/>
                </a:moveTo>
                <a:lnTo>
                  <a:pt x="9309096" y="0"/>
                </a:lnTo>
                <a:lnTo>
                  <a:pt x="9309096" y="3479797"/>
                </a:lnTo>
                <a:lnTo>
                  <a:pt x="0" y="3479797"/>
                </a:lnTo>
                <a:lnTo>
                  <a:pt x="0" y="0"/>
                </a:lnTo>
                <a:close/>
              </a:path>
            </a:pathLst>
          </a:custGeom>
          <a:blipFill>
            <a:blip r:embed="rId4"/>
            <a:stretch>
              <a:fillRect/>
            </a:stretch>
          </a:blipFill>
        </p:spPr>
      </p:sp>
      <p:sp>
        <p:nvSpPr>
          <p:cNvPr id="7" name="TextBox 7"/>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30</a:t>
            </a:r>
          </a:p>
        </p:txBody>
      </p:sp>
      <p:sp>
        <p:nvSpPr>
          <p:cNvPr id="8" name="TextBox 8"/>
          <p:cNvSpPr txBox="1"/>
          <p:nvPr/>
        </p:nvSpPr>
        <p:spPr>
          <a:xfrm>
            <a:off x="861451" y="1630985"/>
            <a:ext cx="9243355" cy="900636"/>
          </a:xfrm>
          <a:prstGeom prst="rect">
            <a:avLst/>
          </a:prstGeom>
        </p:spPr>
        <p:txBody>
          <a:bodyPr lIns="0" tIns="0" rIns="0" bIns="0" rtlCol="0" anchor="t">
            <a:spAutoFit/>
          </a:bodyPr>
          <a:lstStyle/>
          <a:p>
            <a:pPr algn="l">
              <a:lnSpc>
                <a:spcPts val="2399"/>
              </a:lnSpc>
            </a:pPr>
            <a:r>
              <a:rPr lang="en-US" sz="1999" spc="25">
                <a:solidFill>
                  <a:srgbClr val="000000"/>
                </a:solidFill>
                <a:latin typeface="IBM Plex Sans Condensed"/>
                <a:ea typeface="IBM Plex Sans Condensed"/>
                <a:cs typeface="IBM Plex Sans Condensed"/>
                <a:sym typeface="IBM Plex Sans Condensed"/>
              </a:rPr>
              <a:t>We used the WHEREclause to filter for boosters which have successfully landed on drone ship and applied the ANDcondition to determine successful landing with payload mass greater than 4000 but less than 6000</a:t>
            </a:r>
          </a:p>
        </p:txBody>
      </p:sp>
      <p:sp>
        <p:nvSpPr>
          <p:cNvPr id="9" name="TextBox 9"/>
          <p:cNvSpPr txBox="1"/>
          <p:nvPr/>
        </p:nvSpPr>
        <p:spPr>
          <a:xfrm>
            <a:off x="861451" y="527961"/>
            <a:ext cx="9770326" cy="432854"/>
          </a:xfrm>
          <a:prstGeom prst="rect">
            <a:avLst/>
          </a:prstGeom>
        </p:spPr>
        <p:txBody>
          <a:bodyPr lIns="0" tIns="0" rIns="0" bIns="0" rtlCol="0" anchor="t">
            <a:spAutoFit/>
          </a:bodyPr>
          <a:lstStyle/>
          <a:p>
            <a:pPr algn="l">
              <a:lnSpc>
                <a:spcPts val="3500"/>
              </a:lnSpc>
            </a:pPr>
            <a:r>
              <a:rPr lang="en-US" sz="2500" spc="32">
                <a:solidFill>
                  <a:srgbClr val="0B49CB"/>
                </a:solidFill>
                <a:latin typeface="IBM Plex Sans Condensed"/>
                <a:ea typeface="IBM Plex Sans Condensed"/>
                <a:cs typeface="IBM Plex Sans Condensed"/>
                <a:sym typeface="IBM Plex Sans Condensed"/>
              </a:rPr>
              <a:t>Successful Drone Ship Landing with Payload between 4000 and 6000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643128" y="1847088"/>
            <a:ext cx="10625328" cy="2410968"/>
          </a:xfrm>
          <a:custGeom>
            <a:avLst/>
            <a:gdLst/>
            <a:ahLst/>
            <a:cxnLst/>
            <a:rect l="l" t="t" r="r" b="b"/>
            <a:pathLst>
              <a:path w="10625328" h="2410968">
                <a:moveTo>
                  <a:pt x="0" y="0"/>
                </a:moveTo>
                <a:lnTo>
                  <a:pt x="10625328" y="0"/>
                </a:lnTo>
                <a:lnTo>
                  <a:pt x="10625328" y="2410968"/>
                </a:lnTo>
                <a:lnTo>
                  <a:pt x="0" y="2410968"/>
                </a:lnTo>
                <a:lnTo>
                  <a:pt x="0" y="0"/>
                </a:lnTo>
                <a:close/>
              </a:path>
            </a:pathLst>
          </a:custGeom>
          <a:blipFill>
            <a:blip r:embed="rId3"/>
            <a:stretch>
              <a:fillRect/>
            </a:stretch>
          </a:blipFill>
        </p:spPr>
      </p:sp>
      <p:sp>
        <p:nvSpPr>
          <p:cNvPr id="6" name="Freeform 6"/>
          <p:cNvSpPr/>
          <p:nvPr/>
        </p:nvSpPr>
        <p:spPr>
          <a:xfrm>
            <a:off x="838200" y="2040788"/>
            <a:ext cx="10038331" cy="1825142"/>
          </a:xfrm>
          <a:custGeom>
            <a:avLst/>
            <a:gdLst/>
            <a:ahLst/>
            <a:cxnLst/>
            <a:rect l="l" t="t" r="r" b="b"/>
            <a:pathLst>
              <a:path w="10038331" h="1825142">
                <a:moveTo>
                  <a:pt x="0" y="0"/>
                </a:moveTo>
                <a:lnTo>
                  <a:pt x="10038331" y="0"/>
                </a:lnTo>
                <a:lnTo>
                  <a:pt x="10038331" y="1825143"/>
                </a:lnTo>
                <a:lnTo>
                  <a:pt x="0" y="1825143"/>
                </a:lnTo>
                <a:lnTo>
                  <a:pt x="0" y="0"/>
                </a:lnTo>
                <a:close/>
              </a:path>
            </a:pathLst>
          </a:custGeom>
          <a:blipFill>
            <a:blip r:embed="rId4"/>
            <a:stretch>
              <a:fillRect/>
            </a:stretch>
          </a:blipFill>
        </p:spPr>
      </p:sp>
      <p:sp>
        <p:nvSpPr>
          <p:cNvPr id="7" name="Freeform 7"/>
          <p:cNvSpPr/>
          <p:nvPr/>
        </p:nvSpPr>
        <p:spPr>
          <a:xfrm>
            <a:off x="643128" y="3870960"/>
            <a:ext cx="10625328" cy="2432304"/>
          </a:xfrm>
          <a:custGeom>
            <a:avLst/>
            <a:gdLst/>
            <a:ahLst/>
            <a:cxnLst/>
            <a:rect l="l" t="t" r="r" b="b"/>
            <a:pathLst>
              <a:path w="10625328" h="2432304">
                <a:moveTo>
                  <a:pt x="0" y="0"/>
                </a:moveTo>
                <a:lnTo>
                  <a:pt x="10625328" y="0"/>
                </a:lnTo>
                <a:lnTo>
                  <a:pt x="10625328" y="2432304"/>
                </a:lnTo>
                <a:lnTo>
                  <a:pt x="0" y="2432304"/>
                </a:lnTo>
                <a:lnTo>
                  <a:pt x="0" y="0"/>
                </a:lnTo>
                <a:close/>
              </a:path>
            </a:pathLst>
          </a:custGeom>
          <a:blipFill>
            <a:blip r:embed="rId5"/>
            <a:stretch>
              <a:fillRect/>
            </a:stretch>
          </a:blipFill>
        </p:spPr>
      </p:sp>
      <p:sp>
        <p:nvSpPr>
          <p:cNvPr id="8" name="Freeform 8"/>
          <p:cNvSpPr/>
          <p:nvPr/>
        </p:nvSpPr>
        <p:spPr>
          <a:xfrm>
            <a:off x="838200" y="4066308"/>
            <a:ext cx="10038331" cy="1844697"/>
          </a:xfrm>
          <a:custGeom>
            <a:avLst/>
            <a:gdLst/>
            <a:ahLst/>
            <a:cxnLst/>
            <a:rect l="l" t="t" r="r" b="b"/>
            <a:pathLst>
              <a:path w="10038331" h="1844697">
                <a:moveTo>
                  <a:pt x="0" y="0"/>
                </a:moveTo>
                <a:lnTo>
                  <a:pt x="10038331" y="0"/>
                </a:lnTo>
                <a:lnTo>
                  <a:pt x="10038331" y="1844697"/>
                </a:lnTo>
                <a:lnTo>
                  <a:pt x="0" y="1844697"/>
                </a:lnTo>
                <a:lnTo>
                  <a:pt x="0" y="0"/>
                </a:lnTo>
                <a:close/>
              </a:path>
            </a:pathLst>
          </a:custGeom>
          <a:blipFill>
            <a:blip r:embed="rId6"/>
            <a:stretch>
              <a:fillRect/>
            </a:stretch>
          </a:blipFill>
        </p:spPr>
      </p:sp>
      <p:sp>
        <p:nvSpPr>
          <p:cNvPr id="9" name="TextBox 9"/>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31</a:t>
            </a:r>
          </a:p>
        </p:txBody>
      </p:sp>
      <p:sp>
        <p:nvSpPr>
          <p:cNvPr id="10" name="TextBox 10"/>
          <p:cNvSpPr txBox="1"/>
          <p:nvPr/>
        </p:nvSpPr>
        <p:spPr>
          <a:xfrm>
            <a:off x="929640" y="1443533"/>
            <a:ext cx="4150928" cy="329136"/>
          </a:xfrm>
          <a:prstGeom prst="rect">
            <a:avLst/>
          </a:prstGeom>
        </p:spPr>
        <p:txBody>
          <a:bodyPr lIns="0" tIns="0" rIns="0" bIns="0" rtlCol="0" anchor="t">
            <a:spAutoFit/>
          </a:bodyPr>
          <a:lstStyle/>
          <a:p>
            <a:pPr algn="l">
              <a:lnSpc>
                <a:spcPts val="2799"/>
              </a:lnSpc>
            </a:pPr>
            <a:r>
              <a:rPr lang="en-US" sz="1999" spc="25">
                <a:solidFill>
                  <a:srgbClr val="000000"/>
                </a:solidFill>
                <a:latin typeface="IBM Plex Sans Condensed"/>
                <a:ea typeface="IBM Plex Sans Condensed"/>
                <a:cs typeface="IBM Plex Sans Condensed"/>
                <a:sym typeface="IBM Plex Sans Condensed"/>
              </a:rPr>
              <a:t>We used wildcard like ‘%’ to filter for </a:t>
            </a:r>
          </a:p>
        </p:txBody>
      </p:sp>
      <p:sp>
        <p:nvSpPr>
          <p:cNvPr id="11" name="TextBox 11"/>
          <p:cNvSpPr txBox="1"/>
          <p:nvPr/>
        </p:nvSpPr>
        <p:spPr>
          <a:xfrm>
            <a:off x="5863847" y="1443533"/>
            <a:ext cx="4839843" cy="329136"/>
          </a:xfrm>
          <a:prstGeom prst="rect">
            <a:avLst/>
          </a:prstGeom>
        </p:spPr>
        <p:txBody>
          <a:bodyPr lIns="0" tIns="0" rIns="0" bIns="0" rtlCol="0" anchor="t">
            <a:spAutoFit/>
          </a:bodyPr>
          <a:lstStyle/>
          <a:p>
            <a:pPr algn="l">
              <a:lnSpc>
                <a:spcPts val="2799"/>
              </a:lnSpc>
            </a:pPr>
            <a:r>
              <a:rPr lang="en-US" sz="1999" spc="25">
                <a:solidFill>
                  <a:srgbClr val="000000"/>
                </a:solidFill>
                <a:latin typeface="IBM Plex Sans Condensed"/>
                <a:ea typeface="IBM Plex Sans Condensed"/>
                <a:cs typeface="IBM Plex Sans Condensed"/>
                <a:sym typeface="IBM Plex Sans Condensed"/>
              </a:rPr>
              <a:t>MissionOutcomewas a success or a failure. </a:t>
            </a:r>
          </a:p>
        </p:txBody>
      </p:sp>
      <p:sp>
        <p:nvSpPr>
          <p:cNvPr id="12" name="TextBox 12"/>
          <p:cNvSpPr txBox="1"/>
          <p:nvPr/>
        </p:nvSpPr>
        <p:spPr>
          <a:xfrm>
            <a:off x="4998653" y="1444847"/>
            <a:ext cx="804958" cy="323250"/>
          </a:xfrm>
          <a:prstGeom prst="rect">
            <a:avLst/>
          </a:prstGeom>
        </p:spPr>
        <p:txBody>
          <a:bodyPr lIns="0" tIns="0" rIns="0" bIns="0" rtlCol="0" anchor="t">
            <a:spAutoFit/>
          </a:bodyPr>
          <a:lstStyle/>
          <a:p>
            <a:pPr algn="l">
              <a:lnSpc>
                <a:spcPts val="2745"/>
              </a:lnSpc>
            </a:pPr>
            <a:r>
              <a:rPr lang="en-US" sz="1960" spc="27">
                <a:solidFill>
                  <a:srgbClr val="000000"/>
                </a:solidFill>
                <a:latin typeface="IBM Plex Sans Condensed"/>
                <a:ea typeface="IBM Plex Sans Condensed"/>
                <a:cs typeface="IBM Plex Sans Condensed"/>
                <a:sym typeface="IBM Plex Sans Condensed"/>
              </a:rPr>
              <a:t>WHERE</a:t>
            </a:r>
          </a:p>
        </p:txBody>
      </p:sp>
      <p:sp>
        <p:nvSpPr>
          <p:cNvPr id="13" name="TextBox 13"/>
          <p:cNvSpPr txBox="1"/>
          <p:nvPr/>
        </p:nvSpPr>
        <p:spPr>
          <a:xfrm>
            <a:off x="861451" y="467211"/>
            <a:ext cx="9980733" cy="532552"/>
          </a:xfrm>
          <a:prstGeom prst="rect">
            <a:avLst/>
          </a:prstGeom>
        </p:spPr>
        <p:txBody>
          <a:bodyPr lIns="0" tIns="0" rIns="0" bIns="0" rtlCol="0" anchor="t">
            <a:spAutoFit/>
          </a:bodyPr>
          <a:lstStyle/>
          <a:p>
            <a:pPr algn="l">
              <a:lnSpc>
                <a:spcPts val="4340"/>
              </a:lnSpc>
            </a:pPr>
            <a:r>
              <a:rPr lang="en-US" sz="3100" spc="43">
                <a:solidFill>
                  <a:srgbClr val="0B49CB"/>
                </a:solidFill>
                <a:latin typeface="IBM Plex Sans Condensed"/>
                <a:ea typeface="IBM Plex Sans Condensed"/>
                <a:cs typeface="IBM Plex Sans Condensed"/>
                <a:sym typeface="IBM Plex Sans Condensed"/>
              </a:rPr>
              <a:t>Total Number of Successful and FailureMission Outcomes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594360" y="1380744"/>
            <a:ext cx="8513064" cy="4937760"/>
          </a:xfrm>
          <a:custGeom>
            <a:avLst/>
            <a:gdLst/>
            <a:ahLst/>
            <a:cxnLst/>
            <a:rect l="l" t="t" r="r" b="b"/>
            <a:pathLst>
              <a:path w="8513064" h="4937760">
                <a:moveTo>
                  <a:pt x="0" y="0"/>
                </a:moveTo>
                <a:lnTo>
                  <a:pt x="8513064" y="0"/>
                </a:lnTo>
                <a:lnTo>
                  <a:pt x="8513064" y="4937760"/>
                </a:lnTo>
                <a:lnTo>
                  <a:pt x="0" y="4937760"/>
                </a:lnTo>
                <a:lnTo>
                  <a:pt x="0" y="0"/>
                </a:lnTo>
                <a:close/>
              </a:path>
            </a:pathLst>
          </a:custGeom>
          <a:blipFill>
            <a:blip r:embed="rId3"/>
            <a:stretch>
              <a:fillRect/>
            </a:stretch>
          </a:blipFill>
        </p:spPr>
      </p:sp>
      <p:sp>
        <p:nvSpPr>
          <p:cNvPr id="6" name="Freeform 6"/>
          <p:cNvSpPr/>
          <p:nvPr/>
        </p:nvSpPr>
        <p:spPr>
          <a:xfrm>
            <a:off x="789442" y="1575378"/>
            <a:ext cx="7925324" cy="4351334"/>
          </a:xfrm>
          <a:custGeom>
            <a:avLst/>
            <a:gdLst/>
            <a:ahLst/>
            <a:cxnLst/>
            <a:rect l="l" t="t" r="r" b="b"/>
            <a:pathLst>
              <a:path w="7925324" h="4351334">
                <a:moveTo>
                  <a:pt x="0" y="0"/>
                </a:moveTo>
                <a:lnTo>
                  <a:pt x="7925323" y="0"/>
                </a:lnTo>
                <a:lnTo>
                  <a:pt x="7925323" y="4351334"/>
                </a:lnTo>
                <a:lnTo>
                  <a:pt x="0" y="4351334"/>
                </a:lnTo>
                <a:lnTo>
                  <a:pt x="0" y="0"/>
                </a:lnTo>
                <a:close/>
              </a:path>
            </a:pathLst>
          </a:custGeom>
          <a:blipFill>
            <a:blip r:embed="rId4"/>
            <a:stretch>
              <a:fillRect/>
            </a:stretch>
          </a:blipFill>
        </p:spPr>
      </p:sp>
      <p:sp>
        <p:nvSpPr>
          <p:cNvPr id="7" name="TextBox 7"/>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32</a:t>
            </a:r>
          </a:p>
        </p:txBody>
      </p:sp>
      <p:sp>
        <p:nvSpPr>
          <p:cNvPr id="8" name="TextBox 8"/>
          <p:cNvSpPr txBox="1"/>
          <p:nvPr/>
        </p:nvSpPr>
        <p:spPr>
          <a:xfrm>
            <a:off x="9030910" y="1649273"/>
            <a:ext cx="2392108" cy="2119836"/>
          </a:xfrm>
          <a:prstGeom prst="rect">
            <a:avLst/>
          </a:prstGeom>
        </p:spPr>
        <p:txBody>
          <a:bodyPr lIns="0" tIns="0" rIns="0" bIns="0" rtlCol="0" anchor="t">
            <a:spAutoFit/>
          </a:bodyPr>
          <a:lstStyle/>
          <a:p>
            <a:pPr algn="l">
              <a:lnSpc>
                <a:spcPts val="2399"/>
              </a:lnSpc>
            </a:pPr>
            <a:r>
              <a:rPr lang="en-US" sz="1999" spc="25">
                <a:solidFill>
                  <a:srgbClr val="000000"/>
                </a:solidFill>
                <a:latin typeface="IBM Plex Sans Condensed"/>
                <a:ea typeface="IBM Plex Sans Condensed"/>
                <a:cs typeface="IBM Plex Sans Condensed"/>
                <a:sym typeface="IBM Plex Sans Condensed"/>
              </a:rPr>
              <a:t>We determined the booster that have carried the maximum payload using a subquery in the WHEREclause and the MAX() function.</a:t>
            </a:r>
          </a:p>
        </p:txBody>
      </p:sp>
      <p:sp>
        <p:nvSpPr>
          <p:cNvPr id="9" name="TextBox 9"/>
          <p:cNvSpPr txBox="1"/>
          <p:nvPr/>
        </p:nvSpPr>
        <p:spPr>
          <a:xfrm>
            <a:off x="861451" y="400736"/>
            <a:ext cx="7268070"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Boosters Carried MaximumPayload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576072" y="2831592"/>
            <a:ext cx="9387840" cy="3291840"/>
          </a:xfrm>
          <a:custGeom>
            <a:avLst/>
            <a:gdLst/>
            <a:ahLst/>
            <a:cxnLst/>
            <a:rect l="l" t="t" r="r" b="b"/>
            <a:pathLst>
              <a:path w="9387840" h="3291840">
                <a:moveTo>
                  <a:pt x="0" y="0"/>
                </a:moveTo>
                <a:lnTo>
                  <a:pt x="9387840" y="0"/>
                </a:lnTo>
                <a:lnTo>
                  <a:pt x="9387840" y="3291840"/>
                </a:lnTo>
                <a:lnTo>
                  <a:pt x="0" y="3291840"/>
                </a:lnTo>
                <a:lnTo>
                  <a:pt x="0" y="0"/>
                </a:lnTo>
                <a:close/>
              </a:path>
            </a:pathLst>
          </a:custGeom>
          <a:blipFill>
            <a:blip r:embed="rId3"/>
            <a:stretch>
              <a:fillRect/>
            </a:stretch>
          </a:blipFill>
        </p:spPr>
      </p:sp>
      <p:sp>
        <p:nvSpPr>
          <p:cNvPr id="6" name="Freeform 6"/>
          <p:cNvSpPr/>
          <p:nvPr/>
        </p:nvSpPr>
        <p:spPr>
          <a:xfrm>
            <a:off x="770011" y="3027207"/>
            <a:ext cx="8801100" cy="2705090"/>
          </a:xfrm>
          <a:custGeom>
            <a:avLst/>
            <a:gdLst/>
            <a:ahLst/>
            <a:cxnLst/>
            <a:rect l="l" t="t" r="r" b="b"/>
            <a:pathLst>
              <a:path w="8801100" h="2705090">
                <a:moveTo>
                  <a:pt x="0" y="0"/>
                </a:moveTo>
                <a:lnTo>
                  <a:pt x="8801100" y="0"/>
                </a:lnTo>
                <a:lnTo>
                  <a:pt x="8801100" y="2705090"/>
                </a:lnTo>
                <a:lnTo>
                  <a:pt x="0" y="2705090"/>
                </a:lnTo>
                <a:lnTo>
                  <a:pt x="0" y="0"/>
                </a:lnTo>
                <a:close/>
              </a:path>
            </a:pathLst>
          </a:custGeom>
          <a:blipFill>
            <a:blip r:embed="rId4"/>
            <a:stretch>
              <a:fillRect/>
            </a:stretch>
          </a:blipFill>
        </p:spPr>
      </p:sp>
      <p:sp>
        <p:nvSpPr>
          <p:cNvPr id="7" name="TextBox 7"/>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33</a:t>
            </a:r>
          </a:p>
        </p:txBody>
      </p:sp>
      <p:sp>
        <p:nvSpPr>
          <p:cNvPr id="8" name="TextBox 8"/>
          <p:cNvSpPr txBox="1"/>
          <p:nvPr/>
        </p:nvSpPr>
        <p:spPr>
          <a:xfrm>
            <a:off x="861451" y="1737665"/>
            <a:ext cx="8277149" cy="900636"/>
          </a:xfrm>
          <a:prstGeom prst="rect">
            <a:avLst/>
          </a:prstGeom>
        </p:spPr>
        <p:txBody>
          <a:bodyPr lIns="0" tIns="0" rIns="0" bIns="0" rtlCol="0" anchor="t">
            <a:spAutoFit/>
          </a:bodyPr>
          <a:lstStyle/>
          <a:p>
            <a:pPr algn="l">
              <a:lnSpc>
                <a:spcPts val="2399"/>
              </a:lnSpc>
            </a:pPr>
            <a:r>
              <a:rPr lang="en-US" sz="1999" spc="25">
                <a:solidFill>
                  <a:srgbClr val="292929"/>
                </a:solidFill>
                <a:latin typeface="IBM Plex Sans Condensed"/>
                <a:ea typeface="IBM Plex Sans Condensed"/>
                <a:cs typeface="IBM Plex Sans Condensed"/>
                <a:sym typeface="IBM Plex Sans Condensed"/>
              </a:rPr>
              <a:t>We used a combinations of the WHEREclause, LIKE, AND, and BETWEEN conditions to filter for failedlanding outcomes in drone ship, their booster versions, andlaunch site names for year 2015</a:t>
            </a:r>
          </a:p>
        </p:txBody>
      </p:sp>
      <p:sp>
        <p:nvSpPr>
          <p:cNvPr id="9" name="TextBox 9"/>
          <p:cNvSpPr txBox="1"/>
          <p:nvPr/>
        </p:nvSpPr>
        <p:spPr>
          <a:xfrm>
            <a:off x="861451" y="400736"/>
            <a:ext cx="4530290"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2015 Launch Records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576072" y="1380744"/>
            <a:ext cx="7757160" cy="4008120"/>
          </a:xfrm>
          <a:custGeom>
            <a:avLst/>
            <a:gdLst/>
            <a:ahLst/>
            <a:cxnLst/>
            <a:rect l="l" t="t" r="r" b="b"/>
            <a:pathLst>
              <a:path w="7757160" h="4008120">
                <a:moveTo>
                  <a:pt x="0" y="0"/>
                </a:moveTo>
                <a:lnTo>
                  <a:pt x="7757160" y="0"/>
                </a:lnTo>
                <a:lnTo>
                  <a:pt x="7757160" y="4008120"/>
                </a:lnTo>
                <a:lnTo>
                  <a:pt x="0" y="4008120"/>
                </a:lnTo>
                <a:lnTo>
                  <a:pt x="0" y="0"/>
                </a:lnTo>
                <a:close/>
              </a:path>
            </a:pathLst>
          </a:custGeom>
          <a:blipFill>
            <a:blip r:embed="rId3"/>
            <a:stretch>
              <a:fillRect/>
            </a:stretch>
          </a:blipFill>
        </p:spPr>
      </p:sp>
      <p:sp>
        <p:nvSpPr>
          <p:cNvPr id="6" name="Freeform 6"/>
          <p:cNvSpPr/>
          <p:nvPr/>
        </p:nvSpPr>
        <p:spPr>
          <a:xfrm>
            <a:off x="770011" y="1574797"/>
            <a:ext cx="7170830" cy="3422256"/>
          </a:xfrm>
          <a:custGeom>
            <a:avLst/>
            <a:gdLst/>
            <a:ahLst/>
            <a:cxnLst/>
            <a:rect l="l" t="t" r="r" b="b"/>
            <a:pathLst>
              <a:path w="7170830" h="3422256">
                <a:moveTo>
                  <a:pt x="0" y="0"/>
                </a:moveTo>
                <a:lnTo>
                  <a:pt x="7170829" y="0"/>
                </a:lnTo>
                <a:lnTo>
                  <a:pt x="7170829" y="3422256"/>
                </a:lnTo>
                <a:lnTo>
                  <a:pt x="0" y="3422256"/>
                </a:lnTo>
                <a:lnTo>
                  <a:pt x="0" y="0"/>
                </a:lnTo>
                <a:close/>
              </a:path>
            </a:pathLst>
          </a:custGeom>
          <a:blipFill>
            <a:blip r:embed="rId4"/>
            <a:stretch>
              <a:fillRect/>
            </a:stretch>
          </a:blipFill>
        </p:spPr>
      </p:sp>
      <p:sp>
        <p:nvSpPr>
          <p:cNvPr id="7" name="TextBox 7"/>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34</a:t>
            </a:r>
          </a:p>
        </p:txBody>
      </p:sp>
      <p:sp>
        <p:nvSpPr>
          <p:cNvPr id="8" name="TextBox 8"/>
          <p:cNvSpPr txBox="1"/>
          <p:nvPr/>
        </p:nvSpPr>
        <p:spPr>
          <a:xfrm>
            <a:off x="8300999" y="1611859"/>
            <a:ext cx="3151432" cy="3387852"/>
          </a:xfrm>
          <a:prstGeom prst="rect">
            <a:avLst/>
          </a:prstGeom>
        </p:spPr>
        <p:txBody>
          <a:bodyPr lIns="0" tIns="0" rIns="0" bIns="0" rtlCol="0" anchor="t">
            <a:spAutoFit/>
          </a:bodyPr>
          <a:lstStyle/>
          <a:p>
            <a:pPr algn="just">
              <a:lnSpc>
                <a:spcPts val="1908"/>
              </a:lnSpc>
            </a:pPr>
            <a:r>
              <a:rPr lang="en-US" sz="1800" spc="23">
                <a:solidFill>
                  <a:srgbClr val="000000"/>
                </a:solidFill>
                <a:latin typeface="IBM Plex Sans Condensed"/>
                <a:ea typeface="IBM Plex Sans Condensed"/>
                <a:cs typeface="IBM Plex Sans Condensed"/>
                <a:sym typeface="IBM Plex Sans Condensed"/>
              </a:rPr>
              <a:t>We selected Landing outcomes and the COUNTof landing outcomes from the data and used the WHEREclause to </a:t>
            </a:r>
          </a:p>
          <a:p>
            <a:pPr algn="just">
              <a:lnSpc>
                <a:spcPts val="2232"/>
              </a:lnSpc>
            </a:pPr>
            <a:r>
              <a:rPr lang="en-US" sz="1800" spc="23">
                <a:solidFill>
                  <a:srgbClr val="000000"/>
                </a:solidFill>
                <a:latin typeface="IBM Plex Sans Condensed"/>
                <a:ea typeface="IBM Plex Sans Condensed"/>
                <a:cs typeface="IBM Plex Sans Condensed"/>
                <a:sym typeface="IBM Plex Sans Condensed"/>
              </a:rPr>
              <a:t>filter for landing outcomes </a:t>
            </a:r>
          </a:p>
          <a:p>
            <a:pPr algn="just">
              <a:lnSpc>
                <a:spcPts val="1560"/>
              </a:lnSpc>
            </a:pPr>
            <a:r>
              <a:rPr lang="en-US" sz="1800" spc="23">
                <a:solidFill>
                  <a:srgbClr val="000000"/>
                </a:solidFill>
                <a:latin typeface="IBM Plex Sans Condensed"/>
                <a:ea typeface="IBM Plex Sans Condensed"/>
                <a:cs typeface="IBM Plex Sans Condensed"/>
                <a:sym typeface="IBM Plex Sans Condensed"/>
              </a:rPr>
              <a:t>BETWEEN2010-06-04 to </a:t>
            </a:r>
          </a:p>
          <a:p>
            <a:pPr algn="just">
              <a:lnSpc>
                <a:spcPts val="2232"/>
              </a:lnSpc>
            </a:pPr>
            <a:r>
              <a:rPr lang="en-US" sz="1800" spc="23">
                <a:solidFill>
                  <a:srgbClr val="000000"/>
                </a:solidFill>
                <a:latin typeface="IBM Plex Sans Condensed"/>
                <a:ea typeface="IBM Plex Sans Condensed"/>
                <a:cs typeface="IBM Plex Sans Condensed"/>
                <a:sym typeface="IBM Plex Sans Condensed"/>
              </a:rPr>
              <a:t>2010-03-20.</a:t>
            </a:r>
          </a:p>
          <a:p>
            <a:pPr algn="just">
              <a:lnSpc>
                <a:spcPts val="4500"/>
              </a:lnSpc>
            </a:pPr>
            <a:r>
              <a:rPr lang="en-US" sz="1800" spc="23">
                <a:solidFill>
                  <a:srgbClr val="000000"/>
                </a:solidFill>
                <a:latin typeface="IBM Plex Sans Condensed"/>
                <a:ea typeface="IBM Plex Sans Condensed"/>
                <a:cs typeface="IBM Plex Sans Condensed"/>
                <a:sym typeface="IBM Plex Sans Condensed"/>
              </a:rPr>
              <a:t>We applied the GROUP BY </a:t>
            </a:r>
          </a:p>
          <a:p>
            <a:pPr algn="just">
              <a:lnSpc>
                <a:spcPts val="900"/>
              </a:lnSpc>
            </a:pPr>
            <a:r>
              <a:rPr lang="en-US" sz="1800" spc="23">
                <a:solidFill>
                  <a:srgbClr val="000000"/>
                </a:solidFill>
                <a:latin typeface="IBM Plex Sans Condensed"/>
                <a:ea typeface="IBM Plex Sans Condensed"/>
                <a:cs typeface="IBM Plex Sans Condensed"/>
                <a:sym typeface="IBM Plex Sans Condensed"/>
              </a:rPr>
              <a:t>clause to group the landing </a:t>
            </a:r>
          </a:p>
          <a:p>
            <a:pPr algn="just">
              <a:lnSpc>
                <a:spcPts val="3083"/>
              </a:lnSpc>
            </a:pPr>
            <a:r>
              <a:rPr lang="en-US" sz="1800" spc="23">
                <a:solidFill>
                  <a:srgbClr val="000000"/>
                </a:solidFill>
                <a:latin typeface="IBM Plex Sans Condensed"/>
                <a:ea typeface="IBM Plex Sans Condensed"/>
                <a:cs typeface="IBM Plex Sans Condensed"/>
                <a:sym typeface="IBM Plex Sans Condensed"/>
              </a:rPr>
              <a:t>outcomes and the ORDER BY </a:t>
            </a:r>
          </a:p>
          <a:p>
            <a:pPr algn="just">
              <a:lnSpc>
                <a:spcPts val="900"/>
              </a:lnSpc>
            </a:pPr>
            <a:r>
              <a:rPr lang="en-US" sz="1800" spc="23">
                <a:solidFill>
                  <a:srgbClr val="000000"/>
                </a:solidFill>
                <a:latin typeface="IBM Plex Sans Condensed"/>
                <a:ea typeface="IBM Plex Sans Condensed"/>
                <a:cs typeface="IBM Plex Sans Condensed"/>
                <a:sym typeface="IBM Plex Sans Condensed"/>
              </a:rPr>
              <a:t>clause to order the grouped </a:t>
            </a:r>
          </a:p>
          <a:p>
            <a:pPr algn="just">
              <a:lnSpc>
                <a:spcPts val="3083"/>
              </a:lnSpc>
            </a:pPr>
            <a:r>
              <a:rPr lang="en-US" sz="1800" spc="23">
                <a:solidFill>
                  <a:srgbClr val="000000"/>
                </a:solidFill>
                <a:latin typeface="IBM Plex Sans Condensed"/>
                <a:ea typeface="IBM Plex Sans Condensed"/>
                <a:cs typeface="IBM Plex Sans Condensed"/>
                <a:sym typeface="IBM Plex Sans Condensed"/>
              </a:rPr>
              <a:t>landing outcome in </a:t>
            </a:r>
          </a:p>
          <a:p>
            <a:pPr algn="just">
              <a:lnSpc>
                <a:spcPts val="900"/>
              </a:lnSpc>
            </a:pPr>
            <a:r>
              <a:rPr lang="en-US" sz="1800" spc="23">
                <a:solidFill>
                  <a:srgbClr val="000000"/>
                </a:solidFill>
                <a:latin typeface="IBM Plex Sans Condensed"/>
                <a:ea typeface="IBM Plex Sans Condensed"/>
                <a:cs typeface="IBM Plex Sans Condensed"/>
                <a:sym typeface="IBM Plex Sans Condensed"/>
              </a:rPr>
              <a:t>descending order.</a:t>
            </a:r>
          </a:p>
        </p:txBody>
      </p:sp>
      <p:sp>
        <p:nvSpPr>
          <p:cNvPr id="9" name="TextBox 9"/>
          <p:cNvSpPr txBox="1"/>
          <p:nvPr/>
        </p:nvSpPr>
        <p:spPr>
          <a:xfrm>
            <a:off x="861451" y="502348"/>
            <a:ext cx="10091985" cy="477945"/>
          </a:xfrm>
          <a:prstGeom prst="rect">
            <a:avLst/>
          </a:prstGeom>
        </p:spPr>
        <p:txBody>
          <a:bodyPr lIns="0" tIns="0" rIns="0" bIns="0" rtlCol="0" anchor="t">
            <a:spAutoFit/>
          </a:bodyPr>
          <a:lstStyle/>
          <a:p>
            <a:pPr algn="l">
              <a:lnSpc>
                <a:spcPts val="3920"/>
              </a:lnSpc>
            </a:pPr>
            <a:r>
              <a:rPr lang="en-US" sz="2800" spc="36">
                <a:solidFill>
                  <a:srgbClr val="0B49CB"/>
                </a:solidFill>
                <a:latin typeface="IBM Plex Sans Condensed"/>
                <a:ea typeface="IBM Plex Sans Condensed"/>
                <a:cs typeface="IBM Plex Sans Condensed"/>
                <a:sym typeface="IBM Plex Sans Condensed"/>
              </a:rPr>
              <a:t>Rank Landing Outcomes Between 2010-06-04 and 2017-03-20</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5" name="Group 5"/>
          <p:cNvGrpSpPr>
            <a:grpSpLocks noChangeAspect="1"/>
          </p:cNvGrpSpPr>
          <p:nvPr/>
        </p:nvGrpSpPr>
        <p:grpSpPr>
          <a:xfrm>
            <a:off x="797966" y="2529754"/>
            <a:ext cx="1058304" cy="369332"/>
            <a:chOff x="0" y="0"/>
            <a:chExt cx="1058304" cy="369329"/>
          </a:xfrm>
        </p:grpSpPr>
        <p:sp>
          <p:nvSpPr>
            <p:cNvPr id="6" name="Freeform 6"/>
            <p:cNvSpPr/>
            <p:nvPr/>
          </p:nvSpPr>
          <p:spPr>
            <a:xfrm>
              <a:off x="0" y="0"/>
              <a:ext cx="1058291" cy="369316"/>
            </a:xfrm>
            <a:custGeom>
              <a:avLst/>
              <a:gdLst/>
              <a:ahLst/>
              <a:cxnLst/>
              <a:rect l="l" t="t" r="r" b="b"/>
              <a:pathLst>
                <a:path w="1058291" h="369316">
                  <a:moveTo>
                    <a:pt x="0" y="0"/>
                  </a:moveTo>
                  <a:lnTo>
                    <a:pt x="1058291" y="0"/>
                  </a:lnTo>
                  <a:lnTo>
                    <a:pt x="1058291" y="369316"/>
                  </a:lnTo>
                  <a:lnTo>
                    <a:pt x="0" y="369316"/>
                  </a:lnTo>
                  <a:close/>
                </a:path>
              </a:pathLst>
            </a:custGeom>
            <a:solidFill>
              <a:srgbClr val="0948CB"/>
            </a:solidFill>
          </p:spPr>
        </p:sp>
      </p:grpSp>
      <p:sp>
        <p:nvSpPr>
          <p:cNvPr id="7" name="TextBox 7"/>
          <p:cNvSpPr txBox="1"/>
          <p:nvPr/>
        </p:nvSpPr>
        <p:spPr>
          <a:xfrm>
            <a:off x="889406" y="2510038"/>
            <a:ext cx="871461" cy="351701"/>
          </a:xfrm>
          <a:prstGeom prst="rect">
            <a:avLst/>
          </a:prstGeom>
        </p:spPr>
        <p:txBody>
          <a:bodyPr lIns="0" tIns="0" rIns="0" bIns="0" rtlCol="0" anchor="t">
            <a:spAutoFit/>
          </a:bodyPr>
          <a:lstStyle/>
          <a:p>
            <a:pPr algn="l">
              <a:lnSpc>
                <a:spcPts val="2520"/>
              </a:lnSpc>
            </a:pPr>
            <a:r>
              <a:rPr lang="en-US" sz="1800" spc="1">
                <a:solidFill>
                  <a:srgbClr val="FFFFFF"/>
                </a:solidFill>
                <a:latin typeface="Calibri (MS)"/>
                <a:ea typeface="Calibri (MS)"/>
                <a:cs typeface="Calibri (MS)"/>
                <a:sym typeface="Calibri (MS)"/>
              </a:rPr>
              <a:t>Section 3</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984504" y="1310640"/>
            <a:ext cx="8058912" cy="5129784"/>
          </a:xfrm>
          <a:custGeom>
            <a:avLst/>
            <a:gdLst/>
            <a:ahLst/>
            <a:cxnLst/>
            <a:rect l="l" t="t" r="r" b="b"/>
            <a:pathLst>
              <a:path w="8058912" h="5129784">
                <a:moveTo>
                  <a:pt x="0" y="0"/>
                </a:moveTo>
                <a:lnTo>
                  <a:pt x="8058912" y="0"/>
                </a:lnTo>
                <a:lnTo>
                  <a:pt x="8058912" y="5129784"/>
                </a:lnTo>
                <a:lnTo>
                  <a:pt x="0" y="5129784"/>
                </a:lnTo>
                <a:lnTo>
                  <a:pt x="0" y="0"/>
                </a:lnTo>
                <a:close/>
              </a:path>
            </a:pathLst>
          </a:custGeom>
          <a:blipFill>
            <a:blip r:embed="rId3"/>
            <a:stretch>
              <a:fillRect/>
            </a:stretch>
          </a:blipFill>
        </p:spPr>
      </p:sp>
      <p:sp>
        <p:nvSpPr>
          <p:cNvPr id="6" name="Freeform 6"/>
          <p:cNvSpPr/>
          <p:nvPr/>
        </p:nvSpPr>
        <p:spPr>
          <a:xfrm>
            <a:off x="1179986" y="1505588"/>
            <a:ext cx="7471629" cy="4542406"/>
          </a:xfrm>
          <a:custGeom>
            <a:avLst/>
            <a:gdLst/>
            <a:ahLst/>
            <a:cxnLst/>
            <a:rect l="l" t="t" r="r" b="b"/>
            <a:pathLst>
              <a:path w="7471629" h="4542406">
                <a:moveTo>
                  <a:pt x="0" y="0"/>
                </a:moveTo>
                <a:lnTo>
                  <a:pt x="7471629" y="0"/>
                </a:lnTo>
                <a:lnTo>
                  <a:pt x="7471629" y="4542406"/>
                </a:lnTo>
                <a:lnTo>
                  <a:pt x="0" y="4542406"/>
                </a:lnTo>
                <a:lnTo>
                  <a:pt x="0" y="0"/>
                </a:lnTo>
                <a:close/>
              </a:path>
            </a:pathLst>
          </a:custGeom>
          <a:blipFill>
            <a:blip r:embed="rId4"/>
            <a:stretch>
              <a:fillRect/>
            </a:stretch>
          </a:blipFill>
        </p:spPr>
      </p:sp>
      <p:sp>
        <p:nvSpPr>
          <p:cNvPr id="7" name="TextBox 7"/>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36</a:t>
            </a:r>
          </a:p>
        </p:txBody>
      </p:sp>
      <p:sp>
        <p:nvSpPr>
          <p:cNvPr id="8" name="TextBox 8"/>
          <p:cNvSpPr txBox="1"/>
          <p:nvPr/>
        </p:nvSpPr>
        <p:spPr>
          <a:xfrm>
            <a:off x="9065539" y="1505588"/>
            <a:ext cx="1746409" cy="1706289"/>
          </a:xfrm>
          <a:prstGeom prst="rect">
            <a:avLst/>
          </a:prstGeom>
        </p:spPr>
        <p:txBody>
          <a:bodyPr lIns="0" tIns="0" rIns="0" bIns="0" rtlCol="0" anchor="t">
            <a:spAutoFit/>
          </a:bodyPr>
          <a:lstStyle/>
          <a:p>
            <a:pPr algn="l">
              <a:lnSpc>
                <a:spcPts val="2143"/>
              </a:lnSpc>
            </a:pPr>
            <a:r>
              <a:rPr lang="en-US" sz="1999" dirty="0">
                <a:solidFill>
                  <a:srgbClr val="000000"/>
                </a:solidFill>
                <a:latin typeface="Calibri (MS)"/>
                <a:ea typeface="Calibri (MS)"/>
                <a:cs typeface="Calibri (MS)"/>
                <a:sym typeface="Calibri (MS)"/>
              </a:rPr>
              <a:t>We can see that all the SpaceX launch sites are located inside the United States</a:t>
            </a:r>
          </a:p>
        </p:txBody>
      </p:sp>
      <p:sp>
        <p:nvSpPr>
          <p:cNvPr id="9" name="TextBox 9"/>
          <p:cNvSpPr txBox="1"/>
          <p:nvPr/>
        </p:nvSpPr>
        <p:spPr>
          <a:xfrm>
            <a:off x="861451" y="400736"/>
            <a:ext cx="6474800" cy="622725"/>
          </a:xfrm>
          <a:prstGeom prst="rect">
            <a:avLst/>
          </a:prstGeom>
        </p:spPr>
        <p:txBody>
          <a:bodyPr lIns="0" tIns="0" rIns="0" bIns="0" rtlCol="0" anchor="t">
            <a:spAutoFit/>
          </a:bodyPr>
          <a:lstStyle/>
          <a:p>
            <a:pPr algn="l">
              <a:lnSpc>
                <a:spcPts val="5180"/>
              </a:lnSpc>
            </a:pPr>
            <a:r>
              <a:rPr lang="en-US" sz="3700" spc="66">
                <a:solidFill>
                  <a:srgbClr val="0B49CB"/>
                </a:solidFill>
                <a:latin typeface="IBM Plex Sans Condensed"/>
                <a:ea typeface="IBM Plex Sans Condensed"/>
                <a:cs typeface="IBM Plex Sans Condensed"/>
                <a:sym typeface="IBM Plex Sans Condensed"/>
              </a:rPr>
              <a:t>Location of all the Launch Sites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810768" y="1533144"/>
            <a:ext cx="10253472" cy="4855464"/>
          </a:xfrm>
          <a:custGeom>
            <a:avLst/>
            <a:gdLst/>
            <a:ahLst/>
            <a:cxnLst/>
            <a:rect l="l" t="t" r="r" b="b"/>
            <a:pathLst>
              <a:path w="10253472" h="4855464">
                <a:moveTo>
                  <a:pt x="0" y="0"/>
                </a:moveTo>
                <a:lnTo>
                  <a:pt x="10253472" y="0"/>
                </a:lnTo>
                <a:lnTo>
                  <a:pt x="10253472" y="4855464"/>
                </a:lnTo>
                <a:lnTo>
                  <a:pt x="0" y="4855464"/>
                </a:lnTo>
                <a:lnTo>
                  <a:pt x="0" y="0"/>
                </a:lnTo>
                <a:close/>
              </a:path>
            </a:pathLst>
          </a:custGeom>
          <a:blipFill>
            <a:blip r:embed="rId3"/>
            <a:stretch>
              <a:fillRect/>
            </a:stretch>
          </a:blipFill>
        </p:spPr>
      </p:sp>
      <p:sp>
        <p:nvSpPr>
          <p:cNvPr id="6" name="Freeform 6"/>
          <p:cNvSpPr/>
          <p:nvPr/>
        </p:nvSpPr>
        <p:spPr>
          <a:xfrm>
            <a:off x="1005869" y="1727206"/>
            <a:ext cx="9666132" cy="4267743"/>
          </a:xfrm>
          <a:custGeom>
            <a:avLst/>
            <a:gdLst/>
            <a:ahLst/>
            <a:cxnLst/>
            <a:rect l="l" t="t" r="r" b="b"/>
            <a:pathLst>
              <a:path w="9666132" h="4267743">
                <a:moveTo>
                  <a:pt x="0" y="0"/>
                </a:moveTo>
                <a:lnTo>
                  <a:pt x="9666131" y="0"/>
                </a:lnTo>
                <a:lnTo>
                  <a:pt x="9666131" y="4267743"/>
                </a:lnTo>
                <a:lnTo>
                  <a:pt x="0" y="4267743"/>
                </a:lnTo>
                <a:lnTo>
                  <a:pt x="0" y="0"/>
                </a:lnTo>
                <a:close/>
              </a:path>
            </a:pathLst>
          </a:custGeom>
          <a:blipFill>
            <a:blip r:embed="rId4"/>
            <a:stretch>
              <a:fillRect/>
            </a:stretch>
          </a:blipFill>
        </p:spPr>
      </p:sp>
      <p:sp>
        <p:nvSpPr>
          <p:cNvPr id="7" name="TextBox 7"/>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37</a:t>
            </a:r>
          </a:p>
        </p:txBody>
      </p:sp>
      <p:sp>
        <p:nvSpPr>
          <p:cNvPr id="8" name="TextBox 8"/>
          <p:cNvSpPr txBox="1"/>
          <p:nvPr/>
        </p:nvSpPr>
        <p:spPr>
          <a:xfrm>
            <a:off x="861451" y="400736"/>
            <a:ext cx="9511541"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Markers showing launch sites with color labels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722376" y="1423416"/>
            <a:ext cx="2785872" cy="4901184"/>
          </a:xfrm>
          <a:custGeom>
            <a:avLst/>
            <a:gdLst/>
            <a:ahLst/>
            <a:cxnLst/>
            <a:rect l="l" t="t" r="r" b="b"/>
            <a:pathLst>
              <a:path w="2785872" h="4901184">
                <a:moveTo>
                  <a:pt x="0" y="0"/>
                </a:moveTo>
                <a:lnTo>
                  <a:pt x="2785872" y="0"/>
                </a:lnTo>
                <a:lnTo>
                  <a:pt x="2785872" y="4901184"/>
                </a:lnTo>
                <a:lnTo>
                  <a:pt x="0" y="4901184"/>
                </a:lnTo>
                <a:lnTo>
                  <a:pt x="0" y="0"/>
                </a:lnTo>
                <a:close/>
              </a:path>
            </a:pathLst>
          </a:custGeom>
          <a:blipFill>
            <a:blip r:embed="rId3"/>
            <a:stretch>
              <a:fillRect/>
            </a:stretch>
          </a:blipFill>
        </p:spPr>
      </p:sp>
      <p:sp>
        <p:nvSpPr>
          <p:cNvPr id="6" name="Freeform 6"/>
          <p:cNvSpPr/>
          <p:nvPr/>
        </p:nvSpPr>
        <p:spPr>
          <a:xfrm>
            <a:off x="917753" y="1618498"/>
            <a:ext cx="2198903" cy="4314825"/>
          </a:xfrm>
          <a:custGeom>
            <a:avLst/>
            <a:gdLst/>
            <a:ahLst/>
            <a:cxnLst/>
            <a:rect l="l" t="t" r="r" b="b"/>
            <a:pathLst>
              <a:path w="2198903" h="4314825">
                <a:moveTo>
                  <a:pt x="0" y="0"/>
                </a:moveTo>
                <a:lnTo>
                  <a:pt x="2198903" y="0"/>
                </a:lnTo>
                <a:lnTo>
                  <a:pt x="2198903" y="4314825"/>
                </a:lnTo>
                <a:lnTo>
                  <a:pt x="0" y="4314825"/>
                </a:lnTo>
                <a:lnTo>
                  <a:pt x="0" y="0"/>
                </a:lnTo>
                <a:close/>
              </a:path>
            </a:pathLst>
          </a:custGeom>
          <a:blipFill>
            <a:blip r:embed="rId4"/>
            <a:stretch>
              <a:fillRect/>
            </a:stretch>
          </a:blipFill>
        </p:spPr>
      </p:sp>
      <p:sp>
        <p:nvSpPr>
          <p:cNvPr id="7" name="Freeform 7"/>
          <p:cNvSpPr/>
          <p:nvPr/>
        </p:nvSpPr>
        <p:spPr>
          <a:xfrm>
            <a:off x="3090672" y="1423416"/>
            <a:ext cx="3380232" cy="2782824"/>
          </a:xfrm>
          <a:custGeom>
            <a:avLst/>
            <a:gdLst/>
            <a:ahLst/>
            <a:cxnLst/>
            <a:rect l="l" t="t" r="r" b="b"/>
            <a:pathLst>
              <a:path w="3380232" h="2782824">
                <a:moveTo>
                  <a:pt x="0" y="0"/>
                </a:moveTo>
                <a:lnTo>
                  <a:pt x="3380232" y="0"/>
                </a:lnTo>
                <a:lnTo>
                  <a:pt x="3380232" y="2782824"/>
                </a:lnTo>
                <a:lnTo>
                  <a:pt x="0" y="2782824"/>
                </a:lnTo>
                <a:lnTo>
                  <a:pt x="0" y="0"/>
                </a:lnTo>
                <a:close/>
              </a:path>
            </a:pathLst>
          </a:custGeom>
          <a:blipFill>
            <a:blip r:embed="rId5"/>
            <a:stretch>
              <a:fillRect/>
            </a:stretch>
          </a:blipFill>
        </p:spPr>
      </p:sp>
      <p:sp>
        <p:nvSpPr>
          <p:cNvPr id="8" name="Freeform 8"/>
          <p:cNvSpPr/>
          <p:nvPr/>
        </p:nvSpPr>
        <p:spPr>
          <a:xfrm>
            <a:off x="3286125" y="1618498"/>
            <a:ext cx="2793616" cy="2195512"/>
          </a:xfrm>
          <a:custGeom>
            <a:avLst/>
            <a:gdLst/>
            <a:ahLst/>
            <a:cxnLst/>
            <a:rect l="l" t="t" r="r" b="b"/>
            <a:pathLst>
              <a:path w="2793616" h="2195512">
                <a:moveTo>
                  <a:pt x="0" y="0"/>
                </a:moveTo>
                <a:lnTo>
                  <a:pt x="2793616" y="0"/>
                </a:lnTo>
                <a:lnTo>
                  <a:pt x="2793616" y="2195512"/>
                </a:lnTo>
                <a:lnTo>
                  <a:pt x="0" y="2195512"/>
                </a:lnTo>
                <a:lnTo>
                  <a:pt x="0" y="0"/>
                </a:lnTo>
                <a:close/>
              </a:path>
            </a:pathLst>
          </a:custGeom>
          <a:blipFill>
            <a:blip r:embed="rId6"/>
            <a:stretch>
              <a:fillRect/>
            </a:stretch>
          </a:blipFill>
        </p:spPr>
      </p:sp>
      <p:sp>
        <p:nvSpPr>
          <p:cNvPr id="9" name="Freeform 9"/>
          <p:cNvSpPr/>
          <p:nvPr/>
        </p:nvSpPr>
        <p:spPr>
          <a:xfrm>
            <a:off x="8104632" y="1356360"/>
            <a:ext cx="2971800" cy="2849880"/>
          </a:xfrm>
          <a:custGeom>
            <a:avLst/>
            <a:gdLst/>
            <a:ahLst/>
            <a:cxnLst/>
            <a:rect l="l" t="t" r="r" b="b"/>
            <a:pathLst>
              <a:path w="2971800" h="2849880">
                <a:moveTo>
                  <a:pt x="0" y="0"/>
                </a:moveTo>
                <a:lnTo>
                  <a:pt x="2971800" y="0"/>
                </a:lnTo>
                <a:lnTo>
                  <a:pt x="2971800" y="2849880"/>
                </a:lnTo>
                <a:lnTo>
                  <a:pt x="0" y="2849880"/>
                </a:lnTo>
                <a:lnTo>
                  <a:pt x="0" y="0"/>
                </a:lnTo>
                <a:close/>
              </a:path>
            </a:pathLst>
          </a:custGeom>
          <a:blipFill>
            <a:blip r:embed="rId7"/>
            <a:stretch>
              <a:fillRect/>
            </a:stretch>
          </a:blipFill>
        </p:spPr>
      </p:sp>
      <p:sp>
        <p:nvSpPr>
          <p:cNvPr id="10" name="Freeform 10"/>
          <p:cNvSpPr/>
          <p:nvPr/>
        </p:nvSpPr>
        <p:spPr>
          <a:xfrm>
            <a:off x="8299637" y="1549956"/>
            <a:ext cx="2384403" cy="2264054"/>
          </a:xfrm>
          <a:custGeom>
            <a:avLst/>
            <a:gdLst/>
            <a:ahLst/>
            <a:cxnLst/>
            <a:rect l="l" t="t" r="r" b="b"/>
            <a:pathLst>
              <a:path w="2384403" h="2264054">
                <a:moveTo>
                  <a:pt x="0" y="0"/>
                </a:moveTo>
                <a:lnTo>
                  <a:pt x="2384403" y="0"/>
                </a:lnTo>
                <a:lnTo>
                  <a:pt x="2384403" y="2264054"/>
                </a:lnTo>
                <a:lnTo>
                  <a:pt x="0" y="2264054"/>
                </a:lnTo>
                <a:lnTo>
                  <a:pt x="0" y="0"/>
                </a:lnTo>
                <a:close/>
              </a:path>
            </a:pathLst>
          </a:custGeom>
          <a:blipFill>
            <a:blip r:embed="rId8"/>
            <a:stretch>
              <a:fillRect/>
            </a:stretch>
          </a:blipFill>
        </p:spPr>
      </p:sp>
      <p:sp>
        <p:nvSpPr>
          <p:cNvPr id="11" name="Freeform 11"/>
          <p:cNvSpPr/>
          <p:nvPr/>
        </p:nvSpPr>
        <p:spPr>
          <a:xfrm>
            <a:off x="3090672" y="3703320"/>
            <a:ext cx="2679192" cy="2621280"/>
          </a:xfrm>
          <a:custGeom>
            <a:avLst/>
            <a:gdLst/>
            <a:ahLst/>
            <a:cxnLst/>
            <a:rect l="l" t="t" r="r" b="b"/>
            <a:pathLst>
              <a:path w="2679192" h="2621280">
                <a:moveTo>
                  <a:pt x="0" y="0"/>
                </a:moveTo>
                <a:lnTo>
                  <a:pt x="2679192" y="0"/>
                </a:lnTo>
                <a:lnTo>
                  <a:pt x="2679192" y="2621280"/>
                </a:lnTo>
                <a:lnTo>
                  <a:pt x="0" y="2621280"/>
                </a:lnTo>
                <a:lnTo>
                  <a:pt x="0" y="0"/>
                </a:lnTo>
                <a:close/>
              </a:path>
            </a:pathLst>
          </a:custGeom>
          <a:blipFill>
            <a:blip r:embed="rId9"/>
            <a:stretch>
              <a:fillRect/>
            </a:stretch>
          </a:blipFill>
        </p:spPr>
      </p:sp>
      <p:sp>
        <p:nvSpPr>
          <p:cNvPr id="12" name="Freeform 12"/>
          <p:cNvSpPr/>
          <p:nvPr/>
        </p:nvSpPr>
        <p:spPr>
          <a:xfrm>
            <a:off x="3286125" y="3899649"/>
            <a:ext cx="2091500" cy="2033673"/>
          </a:xfrm>
          <a:custGeom>
            <a:avLst/>
            <a:gdLst/>
            <a:ahLst/>
            <a:cxnLst/>
            <a:rect l="l" t="t" r="r" b="b"/>
            <a:pathLst>
              <a:path w="2091500" h="2033673">
                <a:moveTo>
                  <a:pt x="0" y="0"/>
                </a:moveTo>
                <a:lnTo>
                  <a:pt x="2091499" y="0"/>
                </a:lnTo>
                <a:lnTo>
                  <a:pt x="2091499" y="2033674"/>
                </a:lnTo>
                <a:lnTo>
                  <a:pt x="0" y="2033674"/>
                </a:lnTo>
                <a:lnTo>
                  <a:pt x="0" y="0"/>
                </a:lnTo>
                <a:close/>
              </a:path>
            </a:pathLst>
          </a:custGeom>
          <a:blipFill>
            <a:blip r:embed="rId10"/>
            <a:stretch>
              <a:fillRect/>
            </a:stretch>
          </a:blipFill>
        </p:spPr>
      </p:sp>
      <p:sp>
        <p:nvSpPr>
          <p:cNvPr id="13" name="Freeform 13"/>
          <p:cNvSpPr/>
          <p:nvPr/>
        </p:nvSpPr>
        <p:spPr>
          <a:xfrm>
            <a:off x="6053328" y="1371600"/>
            <a:ext cx="2468880" cy="2834640"/>
          </a:xfrm>
          <a:custGeom>
            <a:avLst/>
            <a:gdLst/>
            <a:ahLst/>
            <a:cxnLst/>
            <a:rect l="l" t="t" r="r" b="b"/>
            <a:pathLst>
              <a:path w="2468880" h="2834640">
                <a:moveTo>
                  <a:pt x="0" y="0"/>
                </a:moveTo>
                <a:lnTo>
                  <a:pt x="2468880" y="0"/>
                </a:lnTo>
                <a:lnTo>
                  <a:pt x="2468880" y="2834640"/>
                </a:lnTo>
                <a:lnTo>
                  <a:pt x="0" y="2834640"/>
                </a:lnTo>
                <a:lnTo>
                  <a:pt x="0" y="0"/>
                </a:lnTo>
                <a:close/>
              </a:path>
            </a:pathLst>
          </a:custGeom>
          <a:blipFill>
            <a:blip r:embed="rId11"/>
            <a:stretch>
              <a:fillRect/>
            </a:stretch>
          </a:blipFill>
        </p:spPr>
      </p:sp>
      <p:sp>
        <p:nvSpPr>
          <p:cNvPr id="14" name="Freeform 14"/>
          <p:cNvSpPr/>
          <p:nvPr/>
        </p:nvSpPr>
        <p:spPr>
          <a:xfrm>
            <a:off x="6249229" y="1566777"/>
            <a:ext cx="1880949" cy="2247243"/>
          </a:xfrm>
          <a:custGeom>
            <a:avLst/>
            <a:gdLst/>
            <a:ahLst/>
            <a:cxnLst/>
            <a:rect l="l" t="t" r="r" b="b"/>
            <a:pathLst>
              <a:path w="1880949" h="2247243">
                <a:moveTo>
                  <a:pt x="0" y="0"/>
                </a:moveTo>
                <a:lnTo>
                  <a:pt x="1880949" y="0"/>
                </a:lnTo>
                <a:lnTo>
                  <a:pt x="1880949" y="2247243"/>
                </a:lnTo>
                <a:lnTo>
                  <a:pt x="0" y="2247243"/>
                </a:lnTo>
                <a:lnTo>
                  <a:pt x="0" y="0"/>
                </a:lnTo>
                <a:close/>
              </a:path>
            </a:pathLst>
          </a:custGeom>
          <a:blipFill>
            <a:blip r:embed="rId12"/>
            <a:stretch>
              <a:fillRect/>
            </a:stretch>
          </a:blipFill>
        </p:spPr>
      </p:sp>
      <p:sp>
        <p:nvSpPr>
          <p:cNvPr id="15" name="Freeform 15"/>
          <p:cNvSpPr/>
          <p:nvPr/>
        </p:nvSpPr>
        <p:spPr>
          <a:xfrm>
            <a:off x="5340096" y="3706368"/>
            <a:ext cx="5736336" cy="2645664"/>
          </a:xfrm>
          <a:custGeom>
            <a:avLst/>
            <a:gdLst/>
            <a:ahLst/>
            <a:cxnLst/>
            <a:rect l="l" t="t" r="r" b="b"/>
            <a:pathLst>
              <a:path w="5736336" h="2645664">
                <a:moveTo>
                  <a:pt x="0" y="0"/>
                </a:moveTo>
                <a:lnTo>
                  <a:pt x="5736336" y="0"/>
                </a:lnTo>
                <a:lnTo>
                  <a:pt x="5736336" y="2645664"/>
                </a:lnTo>
                <a:lnTo>
                  <a:pt x="0" y="2645664"/>
                </a:lnTo>
                <a:lnTo>
                  <a:pt x="0" y="0"/>
                </a:lnTo>
                <a:close/>
              </a:path>
            </a:pathLst>
          </a:custGeom>
          <a:blipFill>
            <a:blip r:embed="rId13"/>
            <a:stretch>
              <a:fillRect/>
            </a:stretch>
          </a:blipFill>
        </p:spPr>
      </p:sp>
      <p:sp>
        <p:nvSpPr>
          <p:cNvPr id="16" name="Freeform 16"/>
          <p:cNvSpPr/>
          <p:nvPr/>
        </p:nvSpPr>
        <p:spPr>
          <a:xfrm>
            <a:off x="5535054" y="3900354"/>
            <a:ext cx="5148986" cy="2058438"/>
          </a:xfrm>
          <a:custGeom>
            <a:avLst/>
            <a:gdLst/>
            <a:ahLst/>
            <a:cxnLst/>
            <a:rect l="l" t="t" r="r" b="b"/>
            <a:pathLst>
              <a:path w="5148986" h="2058438">
                <a:moveTo>
                  <a:pt x="0" y="0"/>
                </a:moveTo>
                <a:lnTo>
                  <a:pt x="5148986" y="0"/>
                </a:lnTo>
                <a:lnTo>
                  <a:pt x="5148986" y="2058438"/>
                </a:lnTo>
                <a:lnTo>
                  <a:pt x="0" y="2058438"/>
                </a:lnTo>
                <a:lnTo>
                  <a:pt x="0" y="0"/>
                </a:lnTo>
                <a:close/>
              </a:path>
            </a:pathLst>
          </a:custGeom>
          <a:blipFill>
            <a:blip r:embed="rId14"/>
            <a:stretch>
              <a:fillRect/>
            </a:stretch>
          </a:blipFill>
        </p:spPr>
      </p:sp>
      <p:sp>
        <p:nvSpPr>
          <p:cNvPr id="17" name="TextBox 17"/>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38</a:t>
            </a:r>
          </a:p>
        </p:txBody>
      </p:sp>
      <p:sp>
        <p:nvSpPr>
          <p:cNvPr id="18" name="TextBox 18"/>
          <p:cNvSpPr txBox="1"/>
          <p:nvPr/>
        </p:nvSpPr>
        <p:spPr>
          <a:xfrm>
            <a:off x="861451" y="400736"/>
            <a:ext cx="7406802" cy="622725"/>
          </a:xfrm>
          <a:prstGeom prst="rect">
            <a:avLst/>
          </a:prstGeom>
        </p:spPr>
        <p:txBody>
          <a:bodyPr lIns="0" tIns="0" rIns="0" bIns="0" rtlCol="0" anchor="t">
            <a:spAutoFit/>
          </a:bodyPr>
          <a:lstStyle/>
          <a:p>
            <a:pPr algn="l">
              <a:lnSpc>
                <a:spcPts val="5180"/>
              </a:lnSpc>
            </a:pPr>
            <a:r>
              <a:rPr lang="en-US" sz="3700" spc="51">
                <a:solidFill>
                  <a:srgbClr val="0B49CB"/>
                </a:solidFill>
                <a:latin typeface="IBM Plex Sans Condensed"/>
                <a:ea typeface="IBM Plex Sans Condensed"/>
                <a:cs typeface="IBM Plex Sans Condensed"/>
                <a:sym typeface="IBM Plex Sans Condensed"/>
              </a:rPr>
              <a:t>Launch Sites Distance to Landmarks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5" name="Group 5"/>
          <p:cNvGrpSpPr>
            <a:grpSpLocks noChangeAspect="1"/>
          </p:cNvGrpSpPr>
          <p:nvPr/>
        </p:nvGrpSpPr>
        <p:grpSpPr>
          <a:xfrm>
            <a:off x="797966" y="2529754"/>
            <a:ext cx="1058304" cy="369332"/>
            <a:chOff x="0" y="0"/>
            <a:chExt cx="1058304" cy="369329"/>
          </a:xfrm>
        </p:grpSpPr>
        <p:sp>
          <p:nvSpPr>
            <p:cNvPr id="6" name="Freeform 6"/>
            <p:cNvSpPr/>
            <p:nvPr/>
          </p:nvSpPr>
          <p:spPr>
            <a:xfrm>
              <a:off x="0" y="0"/>
              <a:ext cx="1058291" cy="369316"/>
            </a:xfrm>
            <a:custGeom>
              <a:avLst/>
              <a:gdLst/>
              <a:ahLst/>
              <a:cxnLst/>
              <a:rect l="l" t="t" r="r" b="b"/>
              <a:pathLst>
                <a:path w="1058291" h="369316">
                  <a:moveTo>
                    <a:pt x="0" y="0"/>
                  </a:moveTo>
                  <a:lnTo>
                    <a:pt x="1058291" y="0"/>
                  </a:lnTo>
                  <a:lnTo>
                    <a:pt x="1058291" y="369316"/>
                  </a:lnTo>
                  <a:lnTo>
                    <a:pt x="0" y="369316"/>
                  </a:lnTo>
                  <a:close/>
                </a:path>
              </a:pathLst>
            </a:custGeom>
            <a:solidFill>
              <a:srgbClr val="0948CB"/>
            </a:solidFill>
          </p:spPr>
        </p:sp>
      </p:grpSp>
      <p:sp>
        <p:nvSpPr>
          <p:cNvPr id="7" name="TextBox 7"/>
          <p:cNvSpPr txBox="1"/>
          <p:nvPr/>
        </p:nvSpPr>
        <p:spPr>
          <a:xfrm>
            <a:off x="889406" y="2510038"/>
            <a:ext cx="871461" cy="351701"/>
          </a:xfrm>
          <a:prstGeom prst="rect">
            <a:avLst/>
          </a:prstGeom>
        </p:spPr>
        <p:txBody>
          <a:bodyPr lIns="0" tIns="0" rIns="0" bIns="0" rtlCol="0" anchor="t">
            <a:spAutoFit/>
          </a:bodyPr>
          <a:lstStyle/>
          <a:p>
            <a:pPr algn="l">
              <a:lnSpc>
                <a:spcPts val="2520"/>
              </a:lnSpc>
            </a:pPr>
            <a:r>
              <a:rPr lang="en-US" sz="1800" spc="1">
                <a:solidFill>
                  <a:srgbClr val="FFFFFF"/>
                </a:solidFill>
                <a:latin typeface="Calibri (MS)"/>
                <a:ea typeface="Calibri (MS)"/>
                <a:cs typeface="Calibri (MS)"/>
                <a:sym typeface="Calibri (MS)"/>
              </a:rPr>
              <a:t>Section 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TextBox 5"/>
          <p:cNvSpPr txBox="1"/>
          <p:nvPr/>
        </p:nvSpPr>
        <p:spPr>
          <a:xfrm>
            <a:off x="919505" y="400736"/>
            <a:ext cx="2473995"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Introduction</a:t>
            </a:r>
          </a:p>
        </p:txBody>
      </p:sp>
      <p:sp>
        <p:nvSpPr>
          <p:cNvPr id="6" name="TextBox 6"/>
          <p:cNvSpPr txBox="1"/>
          <p:nvPr/>
        </p:nvSpPr>
        <p:spPr>
          <a:xfrm>
            <a:off x="890104" y="1645526"/>
            <a:ext cx="10763545" cy="307777"/>
          </a:xfrm>
          <a:prstGeom prst="rect">
            <a:avLst/>
          </a:prstGeom>
        </p:spPr>
        <p:txBody>
          <a:bodyPr lIns="0" tIns="0" rIns="0" bIns="0" rtlCol="0" anchor="t">
            <a:spAutoFit/>
          </a:bodyPr>
          <a:lstStyle/>
          <a:p>
            <a:pPr algn="just">
              <a:lnSpc>
                <a:spcPts val="2400"/>
              </a:lnSpc>
            </a:pPr>
            <a:endParaRPr lang="en-US" sz="2200" spc="28" dirty="0">
              <a:solidFill>
                <a:srgbClr val="292929"/>
              </a:solidFill>
              <a:latin typeface="IBM Plex Sans Condensed"/>
              <a:ea typeface="IBM Plex Sans Condensed"/>
              <a:cs typeface="IBM Plex Sans Condensed"/>
              <a:sym typeface="IBM Plex Sans Condensed"/>
            </a:endParaRPr>
          </a:p>
        </p:txBody>
      </p:sp>
      <p:sp>
        <p:nvSpPr>
          <p:cNvPr id="13" name="TextBox 13"/>
          <p:cNvSpPr txBox="1"/>
          <p:nvPr/>
        </p:nvSpPr>
        <p:spPr>
          <a:xfrm>
            <a:off x="11243034" y="6032535"/>
            <a:ext cx="125187" cy="316649"/>
          </a:xfrm>
          <a:prstGeom prst="rect">
            <a:avLst/>
          </a:prstGeom>
        </p:spPr>
        <p:txBody>
          <a:bodyPr lIns="0" tIns="0" rIns="0" bIns="0" rtlCol="0" anchor="t">
            <a:spAutoFit/>
          </a:bodyPr>
          <a:lstStyle/>
          <a:p>
            <a:pPr algn="l">
              <a:lnSpc>
                <a:spcPts val="2792"/>
              </a:lnSpc>
            </a:pPr>
            <a:r>
              <a:rPr lang="en-US" sz="1600" spc="20">
                <a:solidFill>
                  <a:srgbClr val="1C7DDB"/>
                </a:solidFill>
                <a:latin typeface="IBM Plex Sans Condensed"/>
                <a:ea typeface="IBM Plex Sans Condensed"/>
                <a:cs typeface="IBM Plex Sans Condensed"/>
                <a:sym typeface="IBM Plex Sans Condensed"/>
              </a:rPr>
              <a:t>4</a:t>
            </a:r>
          </a:p>
        </p:txBody>
      </p:sp>
      <p:sp>
        <p:nvSpPr>
          <p:cNvPr id="14" name="TextBox 13">
            <a:extLst>
              <a:ext uri="{FF2B5EF4-FFF2-40B4-BE49-F238E27FC236}">
                <a16:creationId xmlns:a16="http://schemas.microsoft.com/office/drawing/2014/main" id="{54472067-AA67-EC43-64C2-367723086695}"/>
              </a:ext>
            </a:extLst>
          </p:cNvPr>
          <p:cNvSpPr txBox="1"/>
          <p:nvPr/>
        </p:nvSpPr>
        <p:spPr>
          <a:xfrm>
            <a:off x="823779" y="1508220"/>
            <a:ext cx="10419255" cy="4893647"/>
          </a:xfrm>
          <a:prstGeom prst="rect">
            <a:avLst/>
          </a:prstGeom>
          <a:noFill/>
        </p:spPr>
        <p:txBody>
          <a:bodyPr wrap="square" rtlCol="0">
            <a:spAutoFit/>
          </a:bodyPr>
          <a:lstStyle/>
          <a:p>
            <a:r>
              <a:rPr lang="en-US" sz="2400" dirty="0"/>
              <a:t>SpaceX is a revolutionary company who has disrupt the space industry by offering a rocket launches specifically Falcon 9 as low as 62 million dollars; while other providers cost upward of 165 million dollar each. Most of this saving thanks to SpaceX astounding idea to reuse the first stage of the launch by re-land the rocket to be used on the next mission. Repeating this process will make the price down even further. As a data scientist of a startup rivaling SpaceX, the goal of this project is to create the machine learning pipeline to predict the landing outcome of the first stage in the future. This project is crucial in identifying the right price to bid against SpaceX for a rocket launch. </a:t>
            </a:r>
          </a:p>
          <a:p>
            <a:r>
              <a:rPr lang="en-US" sz="2400" dirty="0"/>
              <a:t>The problems included: </a:t>
            </a:r>
          </a:p>
          <a:p>
            <a:r>
              <a:rPr lang="en-US" sz="2400" dirty="0"/>
              <a:t>• Identifying all factors that influence the landing outcome. • The relationship between each variables and how it is affecting the outcome. • The best condition needed to increase the probability of successful landing.</a:t>
            </a:r>
            <a:endParaRPr lang="en-IN"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1011936" y="1383792"/>
            <a:ext cx="9467088" cy="4297680"/>
          </a:xfrm>
          <a:custGeom>
            <a:avLst/>
            <a:gdLst/>
            <a:ahLst/>
            <a:cxnLst/>
            <a:rect l="l" t="t" r="r" b="b"/>
            <a:pathLst>
              <a:path w="9467088" h="4297680">
                <a:moveTo>
                  <a:pt x="0" y="0"/>
                </a:moveTo>
                <a:lnTo>
                  <a:pt x="9467088" y="0"/>
                </a:lnTo>
                <a:lnTo>
                  <a:pt x="9467088" y="4297680"/>
                </a:lnTo>
                <a:lnTo>
                  <a:pt x="0" y="4297680"/>
                </a:lnTo>
                <a:lnTo>
                  <a:pt x="0" y="0"/>
                </a:lnTo>
                <a:close/>
              </a:path>
            </a:pathLst>
          </a:custGeom>
          <a:blipFill>
            <a:blip r:embed="rId3"/>
            <a:stretch>
              <a:fillRect/>
            </a:stretch>
          </a:blipFill>
        </p:spPr>
      </p:sp>
      <p:sp>
        <p:nvSpPr>
          <p:cNvPr id="6" name="Freeform 6"/>
          <p:cNvSpPr/>
          <p:nvPr/>
        </p:nvSpPr>
        <p:spPr>
          <a:xfrm>
            <a:off x="1206732" y="1577597"/>
            <a:ext cx="8879634" cy="3710054"/>
          </a:xfrm>
          <a:custGeom>
            <a:avLst/>
            <a:gdLst/>
            <a:ahLst/>
            <a:cxnLst/>
            <a:rect l="l" t="t" r="r" b="b"/>
            <a:pathLst>
              <a:path w="8879634" h="3710054">
                <a:moveTo>
                  <a:pt x="0" y="0"/>
                </a:moveTo>
                <a:lnTo>
                  <a:pt x="8879633" y="0"/>
                </a:lnTo>
                <a:lnTo>
                  <a:pt x="8879633" y="3710054"/>
                </a:lnTo>
                <a:lnTo>
                  <a:pt x="0" y="3710054"/>
                </a:lnTo>
                <a:lnTo>
                  <a:pt x="0" y="0"/>
                </a:lnTo>
                <a:close/>
              </a:path>
            </a:pathLst>
          </a:custGeom>
          <a:blipFill>
            <a:blip r:embed="rId4"/>
            <a:stretch>
              <a:fillRect/>
            </a:stretch>
          </a:blipFill>
        </p:spPr>
      </p:sp>
      <p:sp>
        <p:nvSpPr>
          <p:cNvPr id="7" name="TextBox 7"/>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40</a:t>
            </a:r>
          </a:p>
        </p:txBody>
      </p:sp>
      <p:sp>
        <p:nvSpPr>
          <p:cNvPr id="8" name="TextBox 8"/>
          <p:cNvSpPr txBox="1"/>
          <p:nvPr/>
        </p:nvSpPr>
        <p:spPr>
          <a:xfrm>
            <a:off x="861451" y="400736"/>
            <a:ext cx="7712354"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The success percentage by each sites.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1216152" y="1426464"/>
            <a:ext cx="9680448" cy="4815840"/>
          </a:xfrm>
          <a:custGeom>
            <a:avLst/>
            <a:gdLst/>
            <a:ahLst/>
            <a:cxnLst/>
            <a:rect l="l" t="t" r="r" b="b"/>
            <a:pathLst>
              <a:path w="9680448" h="4815840">
                <a:moveTo>
                  <a:pt x="0" y="0"/>
                </a:moveTo>
                <a:lnTo>
                  <a:pt x="9680448" y="0"/>
                </a:lnTo>
                <a:lnTo>
                  <a:pt x="9680448" y="4815840"/>
                </a:lnTo>
                <a:lnTo>
                  <a:pt x="0" y="4815840"/>
                </a:lnTo>
                <a:lnTo>
                  <a:pt x="0" y="0"/>
                </a:lnTo>
                <a:close/>
              </a:path>
            </a:pathLst>
          </a:custGeom>
          <a:blipFill>
            <a:blip r:embed="rId3"/>
            <a:stretch>
              <a:fillRect/>
            </a:stretch>
          </a:blipFill>
        </p:spPr>
      </p:sp>
      <p:sp>
        <p:nvSpPr>
          <p:cNvPr id="6" name="Freeform 6"/>
          <p:cNvSpPr/>
          <p:nvPr/>
        </p:nvSpPr>
        <p:spPr>
          <a:xfrm>
            <a:off x="1410376" y="1620041"/>
            <a:ext cx="9093203" cy="4230319"/>
          </a:xfrm>
          <a:custGeom>
            <a:avLst/>
            <a:gdLst/>
            <a:ahLst/>
            <a:cxnLst/>
            <a:rect l="l" t="t" r="r" b="b"/>
            <a:pathLst>
              <a:path w="9093203" h="4230319">
                <a:moveTo>
                  <a:pt x="0" y="0"/>
                </a:moveTo>
                <a:lnTo>
                  <a:pt x="9093203" y="0"/>
                </a:lnTo>
                <a:lnTo>
                  <a:pt x="9093203" y="4230319"/>
                </a:lnTo>
                <a:lnTo>
                  <a:pt x="0" y="4230319"/>
                </a:lnTo>
                <a:lnTo>
                  <a:pt x="0" y="0"/>
                </a:lnTo>
                <a:close/>
              </a:path>
            </a:pathLst>
          </a:custGeom>
          <a:blipFill>
            <a:blip r:embed="rId4"/>
            <a:stretch>
              <a:fillRect/>
            </a:stretch>
          </a:blipFill>
        </p:spPr>
      </p:sp>
      <p:sp>
        <p:nvSpPr>
          <p:cNvPr id="7" name="TextBox 7"/>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41</a:t>
            </a:r>
          </a:p>
        </p:txBody>
      </p:sp>
      <p:sp>
        <p:nvSpPr>
          <p:cNvPr id="8" name="TextBox 8"/>
          <p:cNvSpPr txBox="1"/>
          <p:nvPr/>
        </p:nvSpPr>
        <p:spPr>
          <a:xfrm>
            <a:off x="861451" y="400736"/>
            <a:ext cx="9402251"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The highest launch-success ratio: KSC LC-39A</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576072" y="2322576"/>
            <a:ext cx="5568696" cy="3429000"/>
          </a:xfrm>
          <a:custGeom>
            <a:avLst/>
            <a:gdLst/>
            <a:ahLst/>
            <a:cxnLst/>
            <a:rect l="l" t="t" r="r" b="b"/>
            <a:pathLst>
              <a:path w="5568696" h="3429000">
                <a:moveTo>
                  <a:pt x="0" y="0"/>
                </a:moveTo>
                <a:lnTo>
                  <a:pt x="5568696" y="0"/>
                </a:lnTo>
                <a:lnTo>
                  <a:pt x="5568696" y="3429000"/>
                </a:lnTo>
                <a:lnTo>
                  <a:pt x="0" y="3429000"/>
                </a:lnTo>
                <a:lnTo>
                  <a:pt x="0" y="0"/>
                </a:lnTo>
                <a:close/>
              </a:path>
            </a:pathLst>
          </a:custGeom>
          <a:blipFill>
            <a:blip r:embed="rId3"/>
            <a:stretch>
              <a:fillRect/>
            </a:stretch>
          </a:blipFill>
        </p:spPr>
      </p:sp>
      <p:sp>
        <p:nvSpPr>
          <p:cNvPr id="6" name="Freeform 6"/>
          <p:cNvSpPr/>
          <p:nvPr/>
        </p:nvSpPr>
        <p:spPr>
          <a:xfrm>
            <a:off x="770011" y="2518248"/>
            <a:ext cx="4981080" cy="2839936"/>
          </a:xfrm>
          <a:custGeom>
            <a:avLst/>
            <a:gdLst/>
            <a:ahLst/>
            <a:cxnLst/>
            <a:rect l="l" t="t" r="r" b="b"/>
            <a:pathLst>
              <a:path w="4981080" h="2839936">
                <a:moveTo>
                  <a:pt x="0" y="0"/>
                </a:moveTo>
                <a:lnTo>
                  <a:pt x="4981079" y="0"/>
                </a:lnTo>
                <a:lnTo>
                  <a:pt x="4981079" y="2839936"/>
                </a:lnTo>
                <a:lnTo>
                  <a:pt x="0" y="2839936"/>
                </a:lnTo>
                <a:lnTo>
                  <a:pt x="0" y="0"/>
                </a:lnTo>
                <a:close/>
              </a:path>
            </a:pathLst>
          </a:custGeom>
          <a:blipFill>
            <a:blip r:embed="rId4"/>
            <a:stretch>
              <a:fillRect/>
            </a:stretch>
          </a:blipFill>
        </p:spPr>
      </p:sp>
      <p:sp>
        <p:nvSpPr>
          <p:cNvPr id="7" name="Freeform 7"/>
          <p:cNvSpPr/>
          <p:nvPr/>
        </p:nvSpPr>
        <p:spPr>
          <a:xfrm>
            <a:off x="6108192" y="2322576"/>
            <a:ext cx="5568696" cy="3429000"/>
          </a:xfrm>
          <a:custGeom>
            <a:avLst/>
            <a:gdLst/>
            <a:ahLst/>
            <a:cxnLst/>
            <a:rect l="l" t="t" r="r" b="b"/>
            <a:pathLst>
              <a:path w="5568696" h="3429000">
                <a:moveTo>
                  <a:pt x="0" y="0"/>
                </a:moveTo>
                <a:lnTo>
                  <a:pt x="5568696" y="0"/>
                </a:lnTo>
                <a:lnTo>
                  <a:pt x="5568696" y="3429000"/>
                </a:lnTo>
                <a:lnTo>
                  <a:pt x="0" y="3429000"/>
                </a:lnTo>
                <a:lnTo>
                  <a:pt x="0" y="0"/>
                </a:lnTo>
                <a:close/>
              </a:path>
            </a:pathLst>
          </a:custGeom>
          <a:blipFill>
            <a:blip r:embed="rId5"/>
            <a:stretch>
              <a:fillRect/>
            </a:stretch>
          </a:blipFill>
        </p:spPr>
      </p:sp>
      <p:sp>
        <p:nvSpPr>
          <p:cNvPr id="8" name="Freeform 8"/>
          <p:cNvSpPr/>
          <p:nvPr/>
        </p:nvSpPr>
        <p:spPr>
          <a:xfrm>
            <a:off x="6304521" y="2518248"/>
            <a:ext cx="4981080" cy="2839936"/>
          </a:xfrm>
          <a:custGeom>
            <a:avLst/>
            <a:gdLst/>
            <a:ahLst/>
            <a:cxnLst/>
            <a:rect l="l" t="t" r="r" b="b"/>
            <a:pathLst>
              <a:path w="4981080" h="2839936">
                <a:moveTo>
                  <a:pt x="0" y="0"/>
                </a:moveTo>
                <a:lnTo>
                  <a:pt x="4981080" y="0"/>
                </a:lnTo>
                <a:lnTo>
                  <a:pt x="4981080" y="2839936"/>
                </a:lnTo>
                <a:lnTo>
                  <a:pt x="0" y="2839936"/>
                </a:lnTo>
                <a:lnTo>
                  <a:pt x="0" y="0"/>
                </a:lnTo>
                <a:close/>
              </a:path>
            </a:pathLst>
          </a:custGeom>
          <a:blipFill>
            <a:blip r:embed="rId6"/>
            <a:stretch>
              <a:fillRect/>
            </a:stretch>
          </a:blipFill>
        </p:spPr>
      </p:sp>
      <p:sp>
        <p:nvSpPr>
          <p:cNvPr id="9" name="TextBox 9"/>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42</a:t>
            </a:r>
          </a:p>
        </p:txBody>
      </p:sp>
      <p:sp>
        <p:nvSpPr>
          <p:cNvPr id="10" name="TextBox 10"/>
          <p:cNvSpPr txBox="1"/>
          <p:nvPr/>
        </p:nvSpPr>
        <p:spPr>
          <a:xfrm>
            <a:off x="861451" y="400736"/>
            <a:ext cx="8276492"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Payload vs Launch Outcome Scatter Plot</a:t>
            </a:r>
          </a:p>
        </p:txBody>
      </p:sp>
      <p:sp>
        <p:nvSpPr>
          <p:cNvPr id="11" name="TextBox 11"/>
          <p:cNvSpPr txBox="1"/>
          <p:nvPr/>
        </p:nvSpPr>
        <p:spPr>
          <a:xfrm>
            <a:off x="997829" y="1452391"/>
            <a:ext cx="9719120" cy="624630"/>
          </a:xfrm>
          <a:prstGeom prst="rect">
            <a:avLst/>
          </a:prstGeom>
        </p:spPr>
        <p:txBody>
          <a:bodyPr lIns="0" tIns="0" rIns="0" bIns="0" rtlCol="0" anchor="t">
            <a:spAutoFit/>
          </a:bodyPr>
          <a:lstStyle/>
          <a:p>
            <a:pPr algn="l">
              <a:lnSpc>
                <a:spcPts val="2207"/>
              </a:lnSpc>
            </a:pPr>
            <a:r>
              <a:rPr lang="en-US" sz="1999">
                <a:solidFill>
                  <a:srgbClr val="000000"/>
                </a:solidFill>
                <a:latin typeface="Calibri (MS)"/>
                <a:ea typeface="Calibri (MS)"/>
                <a:cs typeface="Calibri (MS)"/>
                <a:sym typeface="Calibri (MS)"/>
              </a:rPr>
              <a:t>We can see that all the success rate for low weighted payload is higher than heavy weighted payload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5" name="Group 5"/>
          <p:cNvGrpSpPr>
            <a:grpSpLocks noChangeAspect="1"/>
          </p:cNvGrpSpPr>
          <p:nvPr/>
        </p:nvGrpSpPr>
        <p:grpSpPr>
          <a:xfrm>
            <a:off x="797966" y="2529754"/>
            <a:ext cx="1058304" cy="369332"/>
            <a:chOff x="0" y="0"/>
            <a:chExt cx="1058304" cy="369329"/>
          </a:xfrm>
        </p:grpSpPr>
        <p:sp>
          <p:nvSpPr>
            <p:cNvPr id="6" name="Freeform 6"/>
            <p:cNvSpPr/>
            <p:nvPr/>
          </p:nvSpPr>
          <p:spPr>
            <a:xfrm>
              <a:off x="0" y="0"/>
              <a:ext cx="1058291" cy="369316"/>
            </a:xfrm>
            <a:custGeom>
              <a:avLst/>
              <a:gdLst/>
              <a:ahLst/>
              <a:cxnLst/>
              <a:rect l="l" t="t" r="r" b="b"/>
              <a:pathLst>
                <a:path w="1058291" h="369316">
                  <a:moveTo>
                    <a:pt x="0" y="0"/>
                  </a:moveTo>
                  <a:lnTo>
                    <a:pt x="1058291" y="0"/>
                  </a:lnTo>
                  <a:lnTo>
                    <a:pt x="1058291" y="369316"/>
                  </a:lnTo>
                  <a:lnTo>
                    <a:pt x="0" y="369316"/>
                  </a:lnTo>
                  <a:close/>
                </a:path>
              </a:pathLst>
            </a:custGeom>
            <a:solidFill>
              <a:srgbClr val="0948CB"/>
            </a:solidFill>
          </p:spPr>
        </p:sp>
      </p:grpSp>
      <p:sp>
        <p:nvSpPr>
          <p:cNvPr id="7" name="TextBox 7"/>
          <p:cNvSpPr txBox="1"/>
          <p:nvPr/>
        </p:nvSpPr>
        <p:spPr>
          <a:xfrm>
            <a:off x="889406" y="2510038"/>
            <a:ext cx="871461" cy="351701"/>
          </a:xfrm>
          <a:prstGeom prst="rect">
            <a:avLst/>
          </a:prstGeom>
        </p:spPr>
        <p:txBody>
          <a:bodyPr lIns="0" tIns="0" rIns="0" bIns="0" rtlCol="0" anchor="t">
            <a:spAutoFit/>
          </a:bodyPr>
          <a:lstStyle/>
          <a:p>
            <a:pPr algn="l">
              <a:lnSpc>
                <a:spcPts val="2520"/>
              </a:lnSpc>
            </a:pPr>
            <a:r>
              <a:rPr lang="en-US" sz="1800" spc="1">
                <a:solidFill>
                  <a:srgbClr val="FFFFFF"/>
                </a:solidFill>
                <a:latin typeface="Calibri (MS)"/>
                <a:ea typeface="Calibri (MS)"/>
                <a:cs typeface="Calibri (MS)"/>
                <a:sym typeface="Calibri (MS)"/>
              </a:rPr>
              <a:t>Section 5</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576072" y="2289048"/>
            <a:ext cx="11100816" cy="3069336"/>
          </a:xfrm>
          <a:custGeom>
            <a:avLst/>
            <a:gdLst/>
            <a:ahLst/>
            <a:cxnLst/>
            <a:rect l="l" t="t" r="r" b="b"/>
            <a:pathLst>
              <a:path w="11100816" h="3069336">
                <a:moveTo>
                  <a:pt x="0" y="0"/>
                </a:moveTo>
                <a:lnTo>
                  <a:pt x="11100816" y="0"/>
                </a:lnTo>
                <a:lnTo>
                  <a:pt x="11100816" y="3069336"/>
                </a:lnTo>
                <a:lnTo>
                  <a:pt x="0" y="3069336"/>
                </a:lnTo>
                <a:lnTo>
                  <a:pt x="0" y="0"/>
                </a:lnTo>
                <a:close/>
              </a:path>
            </a:pathLst>
          </a:custGeom>
          <a:blipFill>
            <a:blip r:embed="rId3"/>
            <a:stretch>
              <a:fillRect/>
            </a:stretch>
          </a:blipFill>
        </p:spPr>
      </p:sp>
      <p:sp>
        <p:nvSpPr>
          <p:cNvPr id="6" name="Freeform 6"/>
          <p:cNvSpPr/>
          <p:nvPr/>
        </p:nvSpPr>
        <p:spPr>
          <a:xfrm>
            <a:off x="770011" y="2482987"/>
            <a:ext cx="10515600" cy="2484187"/>
          </a:xfrm>
          <a:custGeom>
            <a:avLst/>
            <a:gdLst/>
            <a:ahLst/>
            <a:cxnLst/>
            <a:rect l="l" t="t" r="r" b="b"/>
            <a:pathLst>
              <a:path w="10515600" h="2484187">
                <a:moveTo>
                  <a:pt x="0" y="0"/>
                </a:moveTo>
                <a:lnTo>
                  <a:pt x="10515600" y="0"/>
                </a:lnTo>
                <a:lnTo>
                  <a:pt x="10515600" y="2484186"/>
                </a:lnTo>
                <a:lnTo>
                  <a:pt x="0" y="2484186"/>
                </a:lnTo>
                <a:lnTo>
                  <a:pt x="0" y="0"/>
                </a:lnTo>
                <a:close/>
              </a:path>
            </a:pathLst>
          </a:custGeom>
          <a:blipFill>
            <a:blip r:embed="rId4"/>
            <a:stretch>
              <a:fillRect/>
            </a:stretch>
          </a:blipFill>
        </p:spPr>
      </p:sp>
      <p:sp>
        <p:nvSpPr>
          <p:cNvPr id="7" name="TextBox 7"/>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44</a:t>
            </a:r>
          </a:p>
        </p:txBody>
      </p:sp>
      <p:sp>
        <p:nvSpPr>
          <p:cNvPr id="8" name="TextBox 8"/>
          <p:cNvSpPr txBox="1"/>
          <p:nvPr/>
        </p:nvSpPr>
        <p:spPr>
          <a:xfrm>
            <a:off x="981770" y="1588313"/>
            <a:ext cx="10098081" cy="595836"/>
          </a:xfrm>
          <a:prstGeom prst="rect">
            <a:avLst/>
          </a:prstGeom>
        </p:spPr>
        <p:txBody>
          <a:bodyPr lIns="0" tIns="0" rIns="0" bIns="0" rtlCol="0" anchor="t">
            <a:spAutoFit/>
          </a:bodyPr>
          <a:lstStyle/>
          <a:p>
            <a:pPr algn="l">
              <a:lnSpc>
                <a:spcPts val="2399"/>
              </a:lnSpc>
            </a:pPr>
            <a:r>
              <a:rPr lang="en-US" sz="1999" spc="25">
                <a:solidFill>
                  <a:srgbClr val="292929"/>
                </a:solidFill>
                <a:latin typeface="IBM Plex Sans Condensed"/>
                <a:ea typeface="IBM Plex Sans Condensed"/>
                <a:cs typeface="IBM Plex Sans Condensed"/>
                <a:sym typeface="IBM Plex Sans Condensed"/>
              </a:rPr>
              <a:t>As we can see, by using the code as below: we could identify that the best algorithm to be the Tree Algorithm which have the highest classification accuracy.</a:t>
            </a:r>
          </a:p>
        </p:txBody>
      </p:sp>
      <p:sp>
        <p:nvSpPr>
          <p:cNvPr id="9" name="TextBox 9"/>
          <p:cNvSpPr txBox="1"/>
          <p:nvPr/>
        </p:nvSpPr>
        <p:spPr>
          <a:xfrm>
            <a:off x="861451" y="400736"/>
            <a:ext cx="4613539" cy="622725"/>
          </a:xfrm>
          <a:prstGeom prst="rect">
            <a:avLst/>
          </a:prstGeom>
        </p:spPr>
        <p:txBody>
          <a:bodyPr lIns="0" tIns="0" rIns="0" bIns="0" rtlCol="0" anchor="t">
            <a:spAutoFit/>
          </a:bodyPr>
          <a:lstStyle/>
          <a:p>
            <a:pPr algn="l">
              <a:lnSpc>
                <a:spcPts val="5180"/>
              </a:lnSpc>
            </a:pPr>
            <a:r>
              <a:rPr lang="en-US" sz="3700" spc="55">
                <a:solidFill>
                  <a:srgbClr val="0B49CB"/>
                </a:solidFill>
                <a:latin typeface="IBM Plex Sans Condensed"/>
                <a:ea typeface="IBM Plex Sans Condensed"/>
                <a:cs typeface="IBM Plex Sans Condensed"/>
                <a:sym typeface="IBM Plex Sans Condensed"/>
              </a:rPr>
              <a:t>Classification Accuracy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758952" y="2551176"/>
            <a:ext cx="4928616" cy="3788664"/>
          </a:xfrm>
          <a:custGeom>
            <a:avLst/>
            <a:gdLst/>
            <a:ahLst/>
            <a:cxnLst/>
            <a:rect l="l" t="t" r="r" b="b"/>
            <a:pathLst>
              <a:path w="4928616" h="3788664">
                <a:moveTo>
                  <a:pt x="0" y="0"/>
                </a:moveTo>
                <a:lnTo>
                  <a:pt x="4928616" y="0"/>
                </a:lnTo>
                <a:lnTo>
                  <a:pt x="4928616" y="3788664"/>
                </a:lnTo>
                <a:lnTo>
                  <a:pt x="0" y="3788664"/>
                </a:lnTo>
                <a:lnTo>
                  <a:pt x="0" y="0"/>
                </a:lnTo>
                <a:close/>
              </a:path>
            </a:pathLst>
          </a:custGeom>
          <a:blipFill>
            <a:blip r:embed="rId3"/>
            <a:stretch>
              <a:fillRect/>
            </a:stretch>
          </a:blipFill>
        </p:spPr>
      </p:sp>
      <p:sp>
        <p:nvSpPr>
          <p:cNvPr id="6" name="Freeform 6"/>
          <p:cNvSpPr/>
          <p:nvPr/>
        </p:nvSpPr>
        <p:spPr>
          <a:xfrm>
            <a:off x="952500" y="2746886"/>
            <a:ext cx="4343400" cy="3200400"/>
          </a:xfrm>
          <a:custGeom>
            <a:avLst/>
            <a:gdLst/>
            <a:ahLst/>
            <a:cxnLst/>
            <a:rect l="l" t="t" r="r" b="b"/>
            <a:pathLst>
              <a:path w="4343400" h="3200400">
                <a:moveTo>
                  <a:pt x="0" y="0"/>
                </a:moveTo>
                <a:lnTo>
                  <a:pt x="4343400" y="0"/>
                </a:lnTo>
                <a:lnTo>
                  <a:pt x="4343400" y="3200400"/>
                </a:lnTo>
                <a:lnTo>
                  <a:pt x="0" y="3200400"/>
                </a:lnTo>
                <a:lnTo>
                  <a:pt x="0" y="0"/>
                </a:lnTo>
                <a:close/>
              </a:path>
            </a:pathLst>
          </a:custGeom>
          <a:blipFill>
            <a:blip r:embed="rId4"/>
            <a:stretch>
              <a:fillRect/>
            </a:stretch>
          </a:blipFill>
        </p:spPr>
      </p:sp>
      <p:sp>
        <p:nvSpPr>
          <p:cNvPr id="7" name="Freeform 7"/>
          <p:cNvSpPr/>
          <p:nvPr/>
        </p:nvSpPr>
        <p:spPr>
          <a:xfrm>
            <a:off x="5407152" y="2551176"/>
            <a:ext cx="4346448" cy="3810000"/>
          </a:xfrm>
          <a:custGeom>
            <a:avLst/>
            <a:gdLst/>
            <a:ahLst/>
            <a:cxnLst/>
            <a:rect l="l" t="t" r="r" b="b"/>
            <a:pathLst>
              <a:path w="4346448" h="3810000">
                <a:moveTo>
                  <a:pt x="0" y="0"/>
                </a:moveTo>
                <a:lnTo>
                  <a:pt x="4346448" y="0"/>
                </a:lnTo>
                <a:lnTo>
                  <a:pt x="4346448" y="3810000"/>
                </a:lnTo>
                <a:lnTo>
                  <a:pt x="0" y="3810000"/>
                </a:lnTo>
                <a:lnTo>
                  <a:pt x="0" y="0"/>
                </a:lnTo>
                <a:close/>
              </a:path>
            </a:pathLst>
          </a:custGeom>
          <a:blipFill>
            <a:blip r:embed="rId5"/>
            <a:stretch>
              <a:fillRect/>
            </a:stretch>
          </a:blipFill>
        </p:spPr>
      </p:sp>
      <p:sp>
        <p:nvSpPr>
          <p:cNvPr id="8" name="Freeform 8"/>
          <p:cNvSpPr/>
          <p:nvPr/>
        </p:nvSpPr>
        <p:spPr>
          <a:xfrm>
            <a:off x="5602710" y="2746886"/>
            <a:ext cx="3757870" cy="3222889"/>
          </a:xfrm>
          <a:custGeom>
            <a:avLst/>
            <a:gdLst/>
            <a:ahLst/>
            <a:cxnLst/>
            <a:rect l="l" t="t" r="r" b="b"/>
            <a:pathLst>
              <a:path w="3757870" h="3222889">
                <a:moveTo>
                  <a:pt x="0" y="0"/>
                </a:moveTo>
                <a:lnTo>
                  <a:pt x="3757869" y="0"/>
                </a:lnTo>
                <a:lnTo>
                  <a:pt x="3757869" y="3222889"/>
                </a:lnTo>
                <a:lnTo>
                  <a:pt x="0" y="3222889"/>
                </a:lnTo>
                <a:lnTo>
                  <a:pt x="0" y="0"/>
                </a:lnTo>
                <a:close/>
              </a:path>
            </a:pathLst>
          </a:custGeom>
          <a:blipFill>
            <a:blip r:embed="rId6"/>
            <a:stretch>
              <a:fillRect/>
            </a:stretch>
          </a:blipFill>
        </p:spPr>
      </p:sp>
      <p:sp>
        <p:nvSpPr>
          <p:cNvPr id="9" name="TextBox 9"/>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45</a:t>
            </a:r>
          </a:p>
        </p:txBody>
      </p:sp>
      <p:sp>
        <p:nvSpPr>
          <p:cNvPr id="10" name="TextBox 10"/>
          <p:cNvSpPr txBox="1"/>
          <p:nvPr/>
        </p:nvSpPr>
        <p:spPr>
          <a:xfrm>
            <a:off x="1043940" y="1588313"/>
            <a:ext cx="9090698" cy="900636"/>
          </a:xfrm>
          <a:prstGeom prst="rect">
            <a:avLst/>
          </a:prstGeom>
        </p:spPr>
        <p:txBody>
          <a:bodyPr lIns="0" tIns="0" rIns="0" bIns="0" rtlCol="0" anchor="t">
            <a:spAutoFit/>
          </a:bodyPr>
          <a:lstStyle/>
          <a:p>
            <a:pPr algn="l">
              <a:lnSpc>
                <a:spcPts val="2399"/>
              </a:lnSpc>
            </a:pPr>
            <a:r>
              <a:rPr lang="en-US" sz="1999" spc="25">
                <a:solidFill>
                  <a:srgbClr val="292929"/>
                </a:solidFill>
                <a:latin typeface="IBM Plex Sans Condensed"/>
                <a:ea typeface="IBM Plex Sans Condensed"/>
                <a:cs typeface="IBM Plex Sans Condensed"/>
                <a:sym typeface="IBM Plex Sans Condensed"/>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11" name="TextBox 11"/>
          <p:cNvSpPr txBox="1"/>
          <p:nvPr/>
        </p:nvSpPr>
        <p:spPr>
          <a:xfrm>
            <a:off x="861451" y="400736"/>
            <a:ext cx="3439687" cy="622725"/>
          </a:xfrm>
          <a:prstGeom prst="rect">
            <a:avLst/>
          </a:prstGeom>
        </p:spPr>
        <p:txBody>
          <a:bodyPr lIns="0" tIns="0" rIns="0" bIns="0" rtlCol="0" anchor="t">
            <a:spAutoFit/>
          </a:bodyPr>
          <a:lstStyle/>
          <a:p>
            <a:pPr algn="l">
              <a:lnSpc>
                <a:spcPts val="5180"/>
              </a:lnSpc>
            </a:pPr>
            <a:r>
              <a:rPr lang="en-US" sz="3700" spc="51">
                <a:solidFill>
                  <a:srgbClr val="0B49CB"/>
                </a:solidFill>
                <a:latin typeface="IBM Plex Sans Condensed"/>
                <a:ea typeface="IBM Plex Sans Condensed"/>
                <a:cs typeface="IBM Plex Sans Condensed"/>
                <a:sym typeface="IBM Plex Sans Condensed"/>
              </a:rPr>
              <a:t>Confusion Matrix</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TextBox 5"/>
          <p:cNvSpPr txBox="1"/>
          <p:nvPr/>
        </p:nvSpPr>
        <p:spPr>
          <a:xfrm>
            <a:off x="11120780" y="6080160"/>
            <a:ext cx="249879"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46</a:t>
            </a:r>
          </a:p>
        </p:txBody>
      </p:sp>
      <p:sp>
        <p:nvSpPr>
          <p:cNvPr id="6" name="TextBox 6"/>
          <p:cNvSpPr txBox="1"/>
          <p:nvPr/>
        </p:nvSpPr>
        <p:spPr>
          <a:xfrm>
            <a:off x="861451" y="1700012"/>
            <a:ext cx="10501522" cy="1491501"/>
          </a:xfrm>
          <a:prstGeom prst="rect">
            <a:avLst/>
          </a:prstGeom>
        </p:spPr>
        <p:txBody>
          <a:bodyPr lIns="0" tIns="0" rIns="0" bIns="0" rtlCol="0" anchor="t">
            <a:spAutoFit/>
          </a:bodyPr>
          <a:lstStyle/>
          <a:p>
            <a:pPr algn="l">
              <a:lnSpc>
                <a:spcPts val="3993"/>
              </a:lnSpc>
            </a:pPr>
            <a:r>
              <a:rPr lang="en-US" sz="2200" spc="28">
                <a:solidFill>
                  <a:srgbClr val="292929"/>
                </a:solidFill>
                <a:latin typeface="IBM Plex Sans Condensed"/>
                <a:ea typeface="IBM Plex Sans Condensed"/>
                <a:cs typeface="IBM Plex Sans Condensed"/>
                <a:sym typeface="IBM Plex Sans Condensed"/>
              </a:rPr>
              <a:t>We can conclude that: •The Tree Classifier Algorithm is the best Machine Learning approach for this dataset. •The low weighted payloads (which define as 4000kg and below) performed better </a:t>
            </a:r>
          </a:p>
        </p:txBody>
      </p:sp>
      <p:sp>
        <p:nvSpPr>
          <p:cNvPr id="7" name="TextBox 7"/>
          <p:cNvSpPr txBox="1"/>
          <p:nvPr/>
        </p:nvSpPr>
        <p:spPr>
          <a:xfrm>
            <a:off x="1090051" y="3297545"/>
            <a:ext cx="4208907" cy="216322"/>
          </a:xfrm>
          <a:prstGeom prst="rect">
            <a:avLst/>
          </a:prstGeom>
        </p:spPr>
        <p:txBody>
          <a:bodyPr lIns="0" tIns="0" rIns="0" bIns="0" rtlCol="0" anchor="t">
            <a:spAutoFit/>
          </a:bodyPr>
          <a:lstStyle/>
          <a:p>
            <a:pPr algn="l">
              <a:lnSpc>
                <a:spcPts val="1463"/>
              </a:lnSpc>
            </a:pPr>
            <a:r>
              <a:rPr lang="en-US" sz="2200" spc="28">
                <a:solidFill>
                  <a:srgbClr val="292929"/>
                </a:solidFill>
                <a:latin typeface="IBM Plex Sans Condensed"/>
                <a:ea typeface="IBM Plex Sans Condensed"/>
                <a:cs typeface="IBM Plex Sans Condensed"/>
                <a:sym typeface="IBM Plex Sans Condensed"/>
              </a:rPr>
              <a:t>than the heavy weighted payloads.</a:t>
            </a:r>
          </a:p>
        </p:txBody>
      </p:sp>
      <p:sp>
        <p:nvSpPr>
          <p:cNvPr id="8" name="TextBox 8"/>
          <p:cNvSpPr txBox="1"/>
          <p:nvPr/>
        </p:nvSpPr>
        <p:spPr>
          <a:xfrm>
            <a:off x="861451" y="3414351"/>
            <a:ext cx="9960102" cy="632298"/>
          </a:xfrm>
          <a:prstGeom prst="rect">
            <a:avLst/>
          </a:prstGeom>
        </p:spPr>
        <p:txBody>
          <a:bodyPr lIns="0" tIns="0" rIns="0" bIns="0" rtlCol="0" anchor="t">
            <a:spAutoFit/>
          </a:bodyPr>
          <a:lstStyle/>
          <a:p>
            <a:pPr algn="l">
              <a:lnSpc>
                <a:spcPts val="5500"/>
              </a:lnSpc>
            </a:pPr>
            <a:r>
              <a:rPr lang="en-US" sz="2200" spc="28">
                <a:solidFill>
                  <a:srgbClr val="292929"/>
                </a:solidFill>
                <a:latin typeface="IBM Plex Sans Condensed"/>
                <a:ea typeface="IBM Plex Sans Condensed"/>
                <a:cs typeface="IBM Plex Sans Condensed"/>
                <a:sym typeface="IBM Plex Sans Condensed"/>
              </a:rPr>
              <a:t>•Starting from the year 2013, the success rate for SpaceX launches is increased, </a:t>
            </a:r>
          </a:p>
        </p:txBody>
      </p:sp>
      <p:sp>
        <p:nvSpPr>
          <p:cNvPr id="9" name="TextBox 9"/>
          <p:cNvSpPr txBox="1"/>
          <p:nvPr/>
        </p:nvSpPr>
        <p:spPr>
          <a:xfrm>
            <a:off x="1090051" y="4176512"/>
            <a:ext cx="9608601" cy="516931"/>
          </a:xfrm>
          <a:prstGeom prst="rect">
            <a:avLst/>
          </a:prstGeom>
        </p:spPr>
        <p:txBody>
          <a:bodyPr lIns="0" tIns="0" rIns="0" bIns="0" rtlCol="0" anchor="t">
            <a:spAutoFit/>
          </a:bodyPr>
          <a:lstStyle/>
          <a:p>
            <a:pPr algn="l">
              <a:lnSpc>
                <a:spcPts val="1100"/>
              </a:lnSpc>
            </a:pPr>
            <a:r>
              <a:rPr lang="en-US" sz="2200" spc="28">
                <a:solidFill>
                  <a:srgbClr val="292929"/>
                </a:solidFill>
                <a:latin typeface="IBM Plex Sans Condensed"/>
                <a:ea typeface="IBM Plex Sans Condensed"/>
                <a:cs typeface="IBM Plex Sans Condensed"/>
                <a:sym typeface="IBM Plex Sans Condensed"/>
              </a:rPr>
              <a:t>directly proportional time in years to 2020, which it will eventually perfect the </a:t>
            </a:r>
          </a:p>
          <a:p>
            <a:pPr algn="l">
              <a:lnSpc>
                <a:spcPts val="4096"/>
              </a:lnSpc>
            </a:pPr>
            <a:r>
              <a:rPr lang="en-US" sz="2200" spc="28">
                <a:solidFill>
                  <a:srgbClr val="292929"/>
                </a:solidFill>
                <a:latin typeface="IBM Plex Sans Condensed"/>
                <a:ea typeface="IBM Plex Sans Condensed"/>
                <a:cs typeface="IBM Plex Sans Condensed"/>
                <a:sym typeface="IBM Plex Sans Condensed"/>
              </a:rPr>
              <a:t>launches in the future.</a:t>
            </a:r>
          </a:p>
        </p:txBody>
      </p:sp>
      <p:sp>
        <p:nvSpPr>
          <p:cNvPr id="10" name="TextBox 10"/>
          <p:cNvSpPr txBox="1"/>
          <p:nvPr/>
        </p:nvSpPr>
        <p:spPr>
          <a:xfrm>
            <a:off x="861451" y="4736802"/>
            <a:ext cx="9250566" cy="1010631"/>
          </a:xfrm>
          <a:prstGeom prst="rect">
            <a:avLst/>
          </a:prstGeom>
        </p:spPr>
        <p:txBody>
          <a:bodyPr lIns="0" tIns="0" rIns="0" bIns="0" rtlCol="0" anchor="t">
            <a:spAutoFit/>
          </a:bodyPr>
          <a:lstStyle/>
          <a:p>
            <a:pPr algn="l">
              <a:lnSpc>
                <a:spcPts val="4096"/>
              </a:lnSpc>
            </a:pPr>
            <a:r>
              <a:rPr lang="en-US" sz="2200" spc="30">
                <a:solidFill>
                  <a:srgbClr val="292929"/>
                </a:solidFill>
                <a:latin typeface="IBM Plex Sans Condensed"/>
                <a:ea typeface="IBM Plex Sans Condensed"/>
                <a:cs typeface="IBM Plex Sans Condensed"/>
                <a:sym typeface="IBM Plex Sans Condensed"/>
              </a:rPr>
              <a:t>•KSC LC-39A have the most successful launches of any sites; 76.9% </a:t>
            </a:r>
            <a:r>
              <a:rPr lang="en-US" sz="2200" spc="30">
                <a:solidFill>
                  <a:srgbClr val="000000"/>
                </a:solidFill>
                <a:latin typeface="IBM Plex Sans Condensed"/>
                <a:ea typeface="IBM Plex Sans Condensed"/>
                <a:cs typeface="IBM Plex Sans Condensed"/>
                <a:sym typeface="IBM Plex Sans Condensed"/>
              </a:rPr>
              <a:t>•SSO orbit have the most success rate; 100% and more than 1 occurrence.</a:t>
            </a:r>
          </a:p>
        </p:txBody>
      </p:sp>
      <p:sp>
        <p:nvSpPr>
          <p:cNvPr id="11" name="TextBox 11"/>
          <p:cNvSpPr txBox="1"/>
          <p:nvPr/>
        </p:nvSpPr>
        <p:spPr>
          <a:xfrm>
            <a:off x="861451" y="400736"/>
            <a:ext cx="2437238"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Conc</a:t>
            </a:r>
            <a:r>
              <a:rPr lang="en-US" sz="3700" spc="48">
                <a:solidFill>
                  <a:srgbClr val="000000"/>
                </a:solidFill>
                <a:latin typeface="IBM Plex Sans Condensed"/>
                <a:ea typeface="IBM Plex Sans Condensed"/>
                <a:cs typeface="IBM Plex Sans Condensed"/>
                <a:sym typeface="IBM Plex Sans Condensed"/>
              </a:rPr>
              <a:t> </a:t>
            </a:r>
            <a:r>
              <a:rPr lang="en-US" sz="3700" spc="48">
                <a:solidFill>
                  <a:srgbClr val="0B49CB"/>
                </a:solidFill>
                <a:latin typeface="IBM Plex Sans Condensed"/>
                <a:ea typeface="IBM Plex Sans Condensed"/>
                <a:cs typeface="IBM Plex Sans Condensed"/>
                <a:sym typeface="IBM Plex Sans Condensed"/>
              </a:rPr>
              <a:t>lusions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5" name="Group 5"/>
          <p:cNvGrpSpPr>
            <a:grpSpLocks noChangeAspect="1"/>
          </p:cNvGrpSpPr>
          <p:nvPr/>
        </p:nvGrpSpPr>
        <p:grpSpPr>
          <a:xfrm>
            <a:off x="765315" y="2812771"/>
            <a:ext cx="1058304" cy="369341"/>
            <a:chOff x="0" y="0"/>
            <a:chExt cx="1058304" cy="369341"/>
          </a:xfrm>
        </p:grpSpPr>
        <p:sp>
          <p:nvSpPr>
            <p:cNvPr id="6" name="Freeform 6"/>
            <p:cNvSpPr/>
            <p:nvPr/>
          </p:nvSpPr>
          <p:spPr>
            <a:xfrm>
              <a:off x="0" y="0"/>
              <a:ext cx="1058291" cy="369316"/>
            </a:xfrm>
            <a:custGeom>
              <a:avLst/>
              <a:gdLst/>
              <a:ahLst/>
              <a:cxnLst/>
              <a:rect l="l" t="t" r="r" b="b"/>
              <a:pathLst>
                <a:path w="1058291" h="369316">
                  <a:moveTo>
                    <a:pt x="0" y="0"/>
                  </a:moveTo>
                  <a:lnTo>
                    <a:pt x="1058291" y="0"/>
                  </a:lnTo>
                  <a:lnTo>
                    <a:pt x="1058291" y="369316"/>
                  </a:lnTo>
                  <a:lnTo>
                    <a:pt x="0" y="369316"/>
                  </a:lnTo>
                  <a:close/>
                </a:path>
              </a:pathLst>
            </a:custGeom>
            <a:solidFill>
              <a:srgbClr val="0948CB"/>
            </a:solidFill>
          </p:spPr>
        </p:sp>
      </p:grpSp>
      <p:sp>
        <p:nvSpPr>
          <p:cNvPr id="7" name="TextBox 7"/>
          <p:cNvSpPr txBox="1"/>
          <p:nvPr/>
        </p:nvSpPr>
        <p:spPr>
          <a:xfrm>
            <a:off x="11977049" y="6394104"/>
            <a:ext cx="125187"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5</a:t>
            </a:r>
          </a:p>
        </p:txBody>
      </p:sp>
      <p:sp>
        <p:nvSpPr>
          <p:cNvPr id="8" name="TextBox 8"/>
          <p:cNvSpPr txBox="1"/>
          <p:nvPr/>
        </p:nvSpPr>
        <p:spPr>
          <a:xfrm>
            <a:off x="856755" y="2793502"/>
            <a:ext cx="871461" cy="351701"/>
          </a:xfrm>
          <a:prstGeom prst="rect">
            <a:avLst/>
          </a:prstGeom>
        </p:spPr>
        <p:txBody>
          <a:bodyPr lIns="0" tIns="0" rIns="0" bIns="0" rtlCol="0" anchor="t">
            <a:spAutoFit/>
          </a:bodyPr>
          <a:lstStyle/>
          <a:p>
            <a:pPr algn="l">
              <a:lnSpc>
                <a:spcPts val="2520"/>
              </a:lnSpc>
            </a:pPr>
            <a:r>
              <a:rPr lang="en-US" sz="1800" spc="1">
                <a:solidFill>
                  <a:srgbClr val="FFFFFF"/>
                </a:solidFill>
                <a:latin typeface="Calibri (MS)"/>
                <a:ea typeface="Calibri (MS)"/>
                <a:cs typeface="Calibri (MS)"/>
                <a:sym typeface="Calibri (MS)"/>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TextBox 5"/>
          <p:cNvSpPr txBox="1"/>
          <p:nvPr/>
        </p:nvSpPr>
        <p:spPr>
          <a:xfrm>
            <a:off x="11243034" y="6080160"/>
            <a:ext cx="125187"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6</a:t>
            </a:r>
          </a:p>
        </p:txBody>
      </p:sp>
      <p:sp>
        <p:nvSpPr>
          <p:cNvPr id="6" name="TextBox 6"/>
          <p:cNvSpPr txBox="1"/>
          <p:nvPr/>
        </p:nvSpPr>
        <p:spPr>
          <a:xfrm>
            <a:off x="861451" y="3085548"/>
            <a:ext cx="3079852" cy="394173"/>
          </a:xfrm>
          <a:prstGeom prst="rect">
            <a:avLst/>
          </a:prstGeom>
        </p:spPr>
        <p:txBody>
          <a:bodyPr lIns="0" tIns="0" rIns="0" bIns="0" rtlCol="0" anchor="t">
            <a:spAutoFit/>
          </a:bodyPr>
          <a:lstStyle/>
          <a:p>
            <a:pPr algn="l">
              <a:lnSpc>
                <a:spcPts val="3080"/>
              </a:lnSpc>
            </a:pPr>
            <a:r>
              <a:rPr lang="en-US" sz="2200" spc="28">
                <a:solidFill>
                  <a:srgbClr val="292929"/>
                </a:solidFill>
                <a:latin typeface="IBM Plex Sans Condensed"/>
                <a:ea typeface="IBM Plex Sans Condensed"/>
                <a:cs typeface="IBM Plex Sans Condensed"/>
                <a:sym typeface="IBM Plex Sans Condensed"/>
              </a:rPr>
              <a:t>•Perform datawrangling</a:t>
            </a:r>
          </a:p>
        </p:txBody>
      </p:sp>
      <p:sp>
        <p:nvSpPr>
          <p:cNvPr id="7" name="TextBox 7"/>
          <p:cNvSpPr txBox="1"/>
          <p:nvPr/>
        </p:nvSpPr>
        <p:spPr>
          <a:xfrm>
            <a:off x="861451" y="1504559"/>
            <a:ext cx="3791302" cy="995058"/>
          </a:xfrm>
          <a:prstGeom prst="rect">
            <a:avLst/>
          </a:prstGeom>
        </p:spPr>
        <p:txBody>
          <a:bodyPr lIns="0" tIns="0" rIns="0" bIns="0" rtlCol="0" anchor="t">
            <a:spAutoFit/>
          </a:bodyPr>
          <a:lstStyle/>
          <a:p>
            <a:pPr algn="l">
              <a:lnSpc>
                <a:spcPts val="4008"/>
              </a:lnSpc>
            </a:pPr>
            <a:r>
              <a:rPr lang="en-US" sz="2200" spc="28">
                <a:solidFill>
                  <a:srgbClr val="0B49CB"/>
                </a:solidFill>
                <a:latin typeface="IBM Plex Sans Condensed"/>
                <a:ea typeface="IBM Plex Sans Condensed"/>
                <a:cs typeface="IBM Plex Sans Condensed"/>
                <a:sym typeface="IBM Plex Sans Condensed"/>
              </a:rPr>
              <a:t>Executive Summary </a:t>
            </a:r>
            <a:r>
              <a:rPr lang="en-US" sz="2200" spc="28">
                <a:solidFill>
                  <a:srgbClr val="292929"/>
                </a:solidFill>
                <a:latin typeface="IBM Plex Sans Condensed"/>
                <a:ea typeface="IBM Plex Sans Condensed"/>
                <a:cs typeface="IBM Plex Sans Condensed"/>
                <a:sym typeface="IBM Plex Sans Condensed"/>
              </a:rPr>
              <a:t>•Data collection methodology:</a:t>
            </a:r>
          </a:p>
        </p:txBody>
      </p:sp>
      <p:sp>
        <p:nvSpPr>
          <p:cNvPr id="8" name="TextBox 8"/>
          <p:cNvSpPr txBox="1"/>
          <p:nvPr/>
        </p:nvSpPr>
        <p:spPr>
          <a:xfrm>
            <a:off x="1090051" y="3967343"/>
            <a:ext cx="8277568" cy="1494196"/>
          </a:xfrm>
          <a:prstGeom prst="rect">
            <a:avLst/>
          </a:prstGeom>
        </p:spPr>
        <p:txBody>
          <a:bodyPr lIns="0" tIns="0" rIns="0" bIns="0" rtlCol="0" anchor="t">
            <a:spAutoFit/>
          </a:bodyPr>
          <a:lstStyle/>
          <a:p>
            <a:pPr algn="l">
              <a:lnSpc>
                <a:spcPts val="4039"/>
              </a:lnSpc>
            </a:pPr>
            <a:r>
              <a:rPr lang="en-US" sz="2200" spc="28">
                <a:solidFill>
                  <a:srgbClr val="292929"/>
                </a:solidFill>
                <a:latin typeface="IBM Plex Sans Condensed"/>
                <a:ea typeface="IBM Plex Sans Condensed"/>
                <a:cs typeface="IBM Plex Sans Condensed"/>
                <a:sym typeface="IBM Plex Sans Condensed"/>
              </a:rPr>
              <a:t>Perform exploratory data analysis (EDA) using visualization andSQL Perform interactive visual analytics using Folium andPlotlyDash Perform predictive analysis using classification models</a:t>
            </a:r>
          </a:p>
        </p:txBody>
      </p:sp>
      <p:sp>
        <p:nvSpPr>
          <p:cNvPr id="9" name="TextBox 9"/>
          <p:cNvSpPr txBox="1"/>
          <p:nvPr/>
        </p:nvSpPr>
        <p:spPr>
          <a:xfrm>
            <a:off x="861451" y="3992232"/>
            <a:ext cx="99746" cy="1493072"/>
          </a:xfrm>
          <a:prstGeom prst="rect">
            <a:avLst/>
          </a:prstGeom>
        </p:spPr>
        <p:txBody>
          <a:bodyPr lIns="0" tIns="0" rIns="0" bIns="0" rtlCol="0" anchor="t">
            <a:spAutoFit/>
          </a:bodyPr>
          <a:lstStyle/>
          <a:p>
            <a:pPr algn="just">
              <a:lnSpc>
                <a:spcPts val="4039"/>
              </a:lnSpc>
            </a:pPr>
            <a:r>
              <a:rPr lang="en-US" sz="2200" spc="-17">
                <a:solidFill>
                  <a:srgbClr val="292929"/>
                </a:solidFill>
                <a:latin typeface="IBM Plex Sans Condensed"/>
                <a:ea typeface="IBM Plex Sans Condensed"/>
                <a:cs typeface="IBM Plex Sans Condensed"/>
                <a:sym typeface="IBM Plex Sans Condensed"/>
              </a:rPr>
              <a:t>• • •</a:t>
            </a:r>
          </a:p>
        </p:txBody>
      </p:sp>
      <p:sp>
        <p:nvSpPr>
          <p:cNvPr id="10" name="TextBox 10"/>
          <p:cNvSpPr txBox="1"/>
          <p:nvPr/>
        </p:nvSpPr>
        <p:spPr>
          <a:xfrm>
            <a:off x="1318651" y="3634597"/>
            <a:ext cx="86144" cy="313144"/>
          </a:xfrm>
          <a:prstGeom prst="rect">
            <a:avLst/>
          </a:prstGeom>
        </p:spPr>
        <p:txBody>
          <a:bodyPr lIns="0" tIns="0" rIns="0" bIns="0" rtlCol="0" anchor="t">
            <a:spAutoFit/>
          </a:bodyPr>
          <a:lstStyle/>
          <a:p>
            <a:pPr algn="l">
              <a:lnSpc>
                <a:spcPts val="2660"/>
              </a:lnSpc>
            </a:pPr>
            <a:r>
              <a:rPr lang="en-US" sz="1900" spc="-15">
                <a:solidFill>
                  <a:srgbClr val="767171"/>
                </a:solidFill>
                <a:latin typeface="IBM Plex Sans Condensed"/>
                <a:ea typeface="IBM Plex Sans Condensed"/>
                <a:cs typeface="IBM Plex Sans Condensed"/>
                <a:sym typeface="IBM Plex Sans Condensed"/>
              </a:rPr>
              <a:t>•</a:t>
            </a:r>
          </a:p>
        </p:txBody>
      </p:sp>
      <p:sp>
        <p:nvSpPr>
          <p:cNvPr id="11" name="TextBox 11"/>
          <p:cNvSpPr txBox="1"/>
          <p:nvPr/>
        </p:nvSpPr>
        <p:spPr>
          <a:xfrm>
            <a:off x="1318651" y="5640181"/>
            <a:ext cx="86144" cy="313144"/>
          </a:xfrm>
          <a:prstGeom prst="rect">
            <a:avLst/>
          </a:prstGeom>
        </p:spPr>
        <p:txBody>
          <a:bodyPr lIns="0" tIns="0" rIns="0" bIns="0" rtlCol="0" anchor="t">
            <a:spAutoFit/>
          </a:bodyPr>
          <a:lstStyle/>
          <a:p>
            <a:pPr algn="l">
              <a:lnSpc>
                <a:spcPts val="2660"/>
              </a:lnSpc>
            </a:pPr>
            <a:r>
              <a:rPr lang="en-US" sz="1900" spc="-15">
                <a:solidFill>
                  <a:srgbClr val="767171"/>
                </a:solidFill>
                <a:latin typeface="IBM Plex Sans Condensed"/>
                <a:ea typeface="IBM Plex Sans Condensed"/>
                <a:cs typeface="IBM Plex Sans Condensed"/>
                <a:sym typeface="IBM Plex Sans Condensed"/>
              </a:rPr>
              <a:t>•</a:t>
            </a:r>
          </a:p>
        </p:txBody>
      </p:sp>
      <p:sp>
        <p:nvSpPr>
          <p:cNvPr id="12" name="TextBox 12"/>
          <p:cNvSpPr txBox="1"/>
          <p:nvPr/>
        </p:nvSpPr>
        <p:spPr>
          <a:xfrm>
            <a:off x="1547251" y="5618683"/>
            <a:ext cx="5206775" cy="314115"/>
          </a:xfrm>
          <a:prstGeom prst="rect">
            <a:avLst/>
          </a:prstGeom>
        </p:spPr>
        <p:txBody>
          <a:bodyPr lIns="0" tIns="0" rIns="0" bIns="0" rtlCol="0" anchor="t">
            <a:spAutoFit/>
          </a:bodyPr>
          <a:lstStyle/>
          <a:p>
            <a:pPr algn="l">
              <a:lnSpc>
                <a:spcPts val="2660"/>
              </a:lnSpc>
            </a:pPr>
            <a:r>
              <a:rPr lang="en-US" sz="1900" spc="28">
                <a:solidFill>
                  <a:srgbClr val="767171"/>
                </a:solidFill>
                <a:latin typeface="IBM Plex Sans Condensed"/>
                <a:ea typeface="IBM Plex Sans Condensed"/>
                <a:cs typeface="IBM Plex Sans Condensed"/>
                <a:sym typeface="IBM Plex Sans Condensed"/>
              </a:rPr>
              <a:t>How to build, tune, evaluate classification models</a:t>
            </a:r>
          </a:p>
        </p:txBody>
      </p:sp>
      <p:sp>
        <p:nvSpPr>
          <p:cNvPr id="13" name="TextBox 13"/>
          <p:cNvSpPr txBox="1"/>
          <p:nvPr/>
        </p:nvSpPr>
        <p:spPr>
          <a:xfrm>
            <a:off x="1547251" y="3613099"/>
            <a:ext cx="7187698" cy="314115"/>
          </a:xfrm>
          <a:prstGeom prst="rect">
            <a:avLst/>
          </a:prstGeom>
        </p:spPr>
        <p:txBody>
          <a:bodyPr lIns="0" tIns="0" rIns="0" bIns="0" rtlCol="0" anchor="t">
            <a:spAutoFit/>
          </a:bodyPr>
          <a:lstStyle/>
          <a:p>
            <a:pPr algn="l">
              <a:lnSpc>
                <a:spcPts val="2660"/>
              </a:lnSpc>
            </a:pPr>
            <a:r>
              <a:rPr lang="en-US" sz="1900" spc="26">
                <a:solidFill>
                  <a:srgbClr val="767171"/>
                </a:solidFill>
                <a:latin typeface="IBM Plex Sans Condensed"/>
                <a:ea typeface="IBM Plex Sans Condensed"/>
                <a:cs typeface="IBM Plex Sans Condensed"/>
                <a:sym typeface="IBM Plex Sans Condensed"/>
              </a:rPr>
              <a:t>Data was processed using one-hot encoding for categorical features</a:t>
            </a:r>
          </a:p>
        </p:txBody>
      </p:sp>
      <p:sp>
        <p:nvSpPr>
          <p:cNvPr id="14" name="TextBox 14"/>
          <p:cNvSpPr txBox="1"/>
          <p:nvPr/>
        </p:nvSpPr>
        <p:spPr>
          <a:xfrm>
            <a:off x="1318651" y="2633234"/>
            <a:ext cx="8465849" cy="336090"/>
          </a:xfrm>
          <a:prstGeom prst="rect">
            <a:avLst/>
          </a:prstGeom>
        </p:spPr>
        <p:txBody>
          <a:bodyPr lIns="0" tIns="0" rIns="0" bIns="0" rtlCol="0" anchor="t">
            <a:spAutoFit/>
          </a:bodyPr>
          <a:lstStyle/>
          <a:p>
            <a:pPr algn="l">
              <a:lnSpc>
                <a:spcPts val="2660"/>
              </a:lnSpc>
            </a:pPr>
            <a:r>
              <a:rPr lang="en-US" sz="1900" spc="28">
                <a:solidFill>
                  <a:srgbClr val="767171"/>
                </a:solidFill>
                <a:latin typeface="IBM Plex Sans Condensed"/>
                <a:ea typeface="IBM Plex Sans Condensed"/>
                <a:cs typeface="IBM Plex Sans Condensed"/>
                <a:sym typeface="IBM Plex Sans Condensed"/>
              </a:rPr>
              <a:t>•Data was collected using SpaceX REST API and web scrapping from Wikipedia</a:t>
            </a:r>
          </a:p>
        </p:txBody>
      </p:sp>
      <p:sp>
        <p:nvSpPr>
          <p:cNvPr id="15" name="TextBox 15"/>
          <p:cNvSpPr txBox="1"/>
          <p:nvPr/>
        </p:nvSpPr>
        <p:spPr>
          <a:xfrm>
            <a:off x="861451" y="400736"/>
            <a:ext cx="2690546"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TextBox 5"/>
          <p:cNvSpPr txBox="1"/>
          <p:nvPr/>
        </p:nvSpPr>
        <p:spPr>
          <a:xfrm>
            <a:off x="861451" y="3581038"/>
            <a:ext cx="10537469" cy="1038282"/>
          </a:xfrm>
          <a:prstGeom prst="rect">
            <a:avLst/>
          </a:prstGeom>
        </p:spPr>
        <p:txBody>
          <a:bodyPr lIns="0" tIns="0" rIns="0" bIns="0" rtlCol="0" anchor="t">
            <a:spAutoFit/>
          </a:bodyPr>
          <a:lstStyle/>
          <a:p>
            <a:pPr algn="just">
              <a:lnSpc>
                <a:spcPts val="2599"/>
              </a:lnSpc>
            </a:pPr>
            <a:r>
              <a:rPr lang="en-US" sz="2400">
                <a:solidFill>
                  <a:srgbClr val="000000"/>
                </a:solidFill>
                <a:latin typeface="Calibri (MS)"/>
                <a:ea typeface="Calibri (MS)"/>
                <a:cs typeface="Calibri (MS)"/>
                <a:sym typeface="Calibri (MS)"/>
              </a:rPr>
              <a:t>For REST API, its started by using the get request. Then, we decoded the response content as Json and turn it into a pandas dataframe using json_normalize(). We then cleaned the data, checked for missing values and fill with whatever needed.</a:t>
            </a:r>
          </a:p>
        </p:txBody>
      </p:sp>
      <p:sp>
        <p:nvSpPr>
          <p:cNvPr id="6" name="TextBox 6"/>
          <p:cNvSpPr txBox="1"/>
          <p:nvPr/>
        </p:nvSpPr>
        <p:spPr>
          <a:xfrm>
            <a:off x="861451" y="5147329"/>
            <a:ext cx="10538212" cy="1047807"/>
          </a:xfrm>
          <a:prstGeom prst="rect">
            <a:avLst/>
          </a:prstGeom>
        </p:spPr>
        <p:txBody>
          <a:bodyPr lIns="0" tIns="0" rIns="0" bIns="0" rtlCol="0" anchor="t">
            <a:spAutoFit/>
          </a:bodyPr>
          <a:lstStyle/>
          <a:p>
            <a:pPr algn="just">
              <a:lnSpc>
                <a:spcPts val="2608"/>
              </a:lnSpc>
            </a:pPr>
            <a:r>
              <a:rPr lang="en-US" sz="2400">
                <a:solidFill>
                  <a:srgbClr val="000000"/>
                </a:solidFill>
                <a:latin typeface="Calibri (MS)"/>
                <a:ea typeface="Calibri (MS)"/>
                <a:cs typeface="Calibri (MS)"/>
                <a:sym typeface="Calibri (MS)"/>
              </a:rPr>
              <a:t>For web scrapping, we will use the BeautifulSoup to extract the launch records as HTML table, parse the table and convert it to a pandas dataframe for further analysis</a:t>
            </a:r>
          </a:p>
        </p:txBody>
      </p:sp>
      <p:sp>
        <p:nvSpPr>
          <p:cNvPr id="7" name="TextBox 7"/>
          <p:cNvSpPr txBox="1"/>
          <p:nvPr/>
        </p:nvSpPr>
        <p:spPr>
          <a:xfrm>
            <a:off x="11243034" y="6184935"/>
            <a:ext cx="125187" cy="164249"/>
          </a:xfrm>
          <a:prstGeom prst="rect">
            <a:avLst/>
          </a:prstGeom>
        </p:spPr>
        <p:txBody>
          <a:bodyPr lIns="0" tIns="0" rIns="0" bIns="0" rtlCol="0" anchor="t">
            <a:spAutoFit/>
          </a:bodyPr>
          <a:lstStyle/>
          <a:p>
            <a:pPr algn="l">
              <a:lnSpc>
                <a:spcPts val="1184"/>
              </a:lnSpc>
            </a:pPr>
            <a:r>
              <a:rPr lang="en-US" sz="1600" spc="20">
                <a:solidFill>
                  <a:srgbClr val="1C7DDB"/>
                </a:solidFill>
                <a:latin typeface="IBM Plex Sans Condensed"/>
                <a:ea typeface="IBM Plex Sans Condensed"/>
                <a:cs typeface="IBM Plex Sans Condensed"/>
                <a:sym typeface="IBM Plex Sans Condensed"/>
              </a:rPr>
              <a:t>7</a:t>
            </a:r>
          </a:p>
        </p:txBody>
      </p:sp>
      <p:sp>
        <p:nvSpPr>
          <p:cNvPr id="8" name="TextBox 8"/>
          <p:cNvSpPr txBox="1"/>
          <p:nvPr/>
        </p:nvSpPr>
        <p:spPr>
          <a:xfrm>
            <a:off x="861451" y="1691278"/>
            <a:ext cx="10538298" cy="1352226"/>
          </a:xfrm>
          <a:prstGeom prst="rect">
            <a:avLst/>
          </a:prstGeom>
        </p:spPr>
        <p:txBody>
          <a:bodyPr lIns="0" tIns="0" rIns="0" bIns="0" rtlCol="0" anchor="t">
            <a:spAutoFit/>
          </a:bodyPr>
          <a:lstStyle/>
          <a:p>
            <a:pPr algn="just">
              <a:lnSpc>
                <a:spcPts val="2592"/>
              </a:lnSpc>
            </a:pPr>
            <a:r>
              <a:rPr lang="en-US" sz="2400">
                <a:solidFill>
                  <a:srgbClr val="000000"/>
                </a:solidFill>
                <a:latin typeface="Calibri (MS)"/>
                <a:ea typeface="Calibri (MS)"/>
                <a:cs typeface="Calibri (MS)"/>
                <a:sym typeface="Calibri (MS)"/>
              </a:rPr>
              <a:t>Data collection is the process of gathering and measuring information on targeted variables in an established system, which then enables one to answer relevant questions and evaluate outcomes. As mentioned, the dataset was collected by REST API and Web Scrapping from Wikipedia</a:t>
            </a:r>
          </a:p>
        </p:txBody>
      </p:sp>
      <p:sp>
        <p:nvSpPr>
          <p:cNvPr id="9" name="TextBox 9"/>
          <p:cNvSpPr txBox="1"/>
          <p:nvPr/>
        </p:nvSpPr>
        <p:spPr>
          <a:xfrm>
            <a:off x="861451" y="400736"/>
            <a:ext cx="3118418" cy="622725"/>
          </a:xfrm>
          <a:prstGeom prst="rect">
            <a:avLst/>
          </a:prstGeom>
        </p:spPr>
        <p:txBody>
          <a:bodyPr lIns="0" tIns="0" rIns="0" bIns="0" rtlCol="0" anchor="t">
            <a:spAutoFit/>
          </a:bodyPr>
          <a:lstStyle/>
          <a:p>
            <a:pPr algn="l">
              <a:lnSpc>
                <a:spcPts val="5180"/>
              </a:lnSpc>
            </a:pPr>
            <a:r>
              <a:rPr lang="en-US" sz="3700" spc="51">
                <a:solidFill>
                  <a:srgbClr val="0B49CB"/>
                </a:solidFill>
                <a:latin typeface="IBM Plex Sans Condensed"/>
                <a:ea typeface="IBM Plex Sans Condensed"/>
                <a:cs typeface="IBM Plex Sans Condensed"/>
                <a:sym typeface="IBM Plex Sans Condensed"/>
              </a:rPr>
              <a:t>Data Collection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5" name="Freeform 5"/>
          <p:cNvSpPr/>
          <p:nvPr/>
        </p:nvSpPr>
        <p:spPr>
          <a:xfrm>
            <a:off x="1216152" y="1551432"/>
            <a:ext cx="3200400" cy="996696"/>
          </a:xfrm>
          <a:custGeom>
            <a:avLst/>
            <a:gdLst/>
            <a:ahLst/>
            <a:cxnLst/>
            <a:rect l="l" t="t" r="r" b="b"/>
            <a:pathLst>
              <a:path w="3200400" h="996696">
                <a:moveTo>
                  <a:pt x="0" y="0"/>
                </a:moveTo>
                <a:lnTo>
                  <a:pt x="3200400" y="0"/>
                </a:lnTo>
                <a:lnTo>
                  <a:pt x="3200400" y="996696"/>
                </a:lnTo>
                <a:lnTo>
                  <a:pt x="0" y="996696"/>
                </a:lnTo>
                <a:lnTo>
                  <a:pt x="0" y="0"/>
                </a:lnTo>
                <a:close/>
              </a:path>
            </a:pathLst>
          </a:custGeom>
          <a:blipFill>
            <a:blip r:embed="rId3"/>
            <a:stretch>
              <a:fillRect/>
            </a:stretch>
          </a:blipFill>
        </p:spPr>
      </p:sp>
      <p:sp>
        <p:nvSpPr>
          <p:cNvPr id="6" name="Freeform 6"/>
          <p:cNvSpPr/>
          <p:nvPr/>
        </p:nvSpPr>
        <p:spPr>
          <a:xfrm>
            <a:off x="1344168" y="1661160"/>
            <a:ext cx="2993136" cy="826008"/>
          </a:xfrm>
          <a:custGeom>
            <a:avLst/>
            <a:gdLst/>
            <a:ahLst/>
            <a:cxnLst/>
            <a:rect l="l" t="t" r="r" b="b"/>
            <a:pathLst>
              <a:path w="2993136" h="826008">
                <a:moveTo>
                  <a:pt x="0" y="0"/>
                </a:moveTo>
                <a:lnTo>
                  <a:pt x="2993136" y="0"/>
                </a:lnTo>
                <a:lnTo>
                  <a:pt x="2993136" y="826008"/>
                </a:lnTo>
                <a:lnTo>
                  <a:pt x="0" y="826008"/>
                </a:lnTo>
                <a:lnTo>
                  <a:pt x="0" y="0"/>
                </a:lnTo>
                <a:close/>
              </a:path>
            </a:pathLst>
          </a:custGeom>
          <a:blipFill>
            <a:blip r:embed="rId4"/>
            <a:stretch>
              <a:fillRect/>
            </a:stretch>
          </a:blipFill>
        </p:spPr>
      </p:sp>
      <p:sp>
        <p:nvSpPr>
          <p:cNvPr id="7" name="Freeform 7"/>
          <p:cNvSpPr/>
          <p:nvPr/>
        </p:nvSpPr>
        <p:spPr>
          <a:xfrm>
            <a:off x="1209856" y="1527058"/>
            <a:ext cx="3212287" cy="1008250"/>
          </a:xfrm>
          <a:custGeom>
            <a:avLst/>
            <a:gdLst/>
            <a:ahLst/>
            <a:cxnLst/>
            <a:rect l="l" t="t" r="r" b="b"/>
            <a:pathLst>
              <a:path w="3212287" h="1008250">
                <a:moveTo>
                  <a:pt x="0" y="0"/>
                </a:moveTo>
                <a:lnTo>
                  <a:pt x="3212287" y="0"/>
                </a:lnTo>
                <a:lnTo>
                  <a:pt x="3212287" y="1008249"/>
                </a:lnTo>
                <a:lnTo>
                  <a:pt x="0" y="10082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216152" y="2508504"/>
            <a:ext cx="3200400" cy="832104"/>
          </a:xfrm>
          <a:custGeom>
            <a:avLst/>
            <a:gdLst/>
            <a:ahLst/>
            <a:cxnLst/>
            <a:rect l="l" t="t" r="r" b="b"/>
            <a:pathLst>
              <a:path w="3200400" h="832104">
                <a:moveTo>
                  <a:pt x="0" y="0"/>
                </a:moveTo>
                <a:lnTo>
                  <a:pt x="3200400" y="0"/>
                </a:lnTo>
                <a:lnTo>
                  <a:pt x="3200400" y="832104"/>
                </a:lnTo>
                <a:lnTo>
                  <a:pt x="0" y="832104"/>
                </a:lnTo>
                <a:lnTo>
                  <a:pt x="0" y="0"/>
                </a:lnTo>
                <a:close/>
              </a:path>
            </a:pathLst>
          </a:custGeom>
          <a:blipFill>
            <a:blip r:embed="rId7"/>
            <a:stretch>
              <a:fillRect/>
            </a:stretch>
          </a:blipFill>
        </p:spPr>
      </p:sp>
      <p:sp>
        <p:nvSpPr>
          <p:cNvPr id="9" name="Freeform 9"/>
          <p:cNvSpPr/>
          <p:nvPr/>
        </p:nvSpPr>
        <p:spPr>
          <a:xfrm>
            <a:off x="1216152" y="2535936"/>
            <a:ext cx="3197352" cy="826008"/>
          </a:xfrm>
          <a:custGeom>
            <a:avLst/>
            <a:gdLst/>
            <a:ahLst/>
            <a:cxnLst/>
            <a:rect l="l" t="t" r="r" b="b"/>
            <a:pathLst>
              <a:path w="3197352" h="826008">
                <a:moveTo>
                  <a:pt x="0" y="0"/>
                </a:moveTo>
                <a:lnTo>
                  <a:pt x="3197352" y="0"/>
                </a:lnTo>
                <a:lnTo>
                  <a:pt x="3197352" y="826008"/>
                </a:lnTo>
                <a:lnTo>
                  <a:pt x="0" y="826008"/>
                </a:lnTo>
                <a:lnTo>
                  <a:pt x="0" y="0"/>
                </a:lnTo>
                <a:close/>
              </a:path>
            </a:pathLst>
          </a:custGeom>
          <a:blipFill>
            <a:blip r:embed="rId8"/>
            <a:stretch>
              <a:fillRect/>
            </a:stretch>
          </a:blipFill>
        </p:spPr>
      </p:sp>
      <p:sp>
        <p:nvSpPr>
          <p:cNvPr id="10" name="Freeform 10"/>
          <p:cNvSpPr/>
          <p:nvPr/>
        </p:nvSpPr>
        <p:spPr>
          <a:xfrm>
            <a:off x="1273350" y="2549423"/>
            <a:ext cx="3085290" cy="712127"/>
          </a:xfrm>
          <a:custGeom>
            <a:avLst/>
            <a:gdLst/>
            <a:ahLst/>
            <a:cxnLst/>
            <a:rect l="l" t="t" r="r" b="b"/>
            <a:pathLst>
              <a:path w="3085290" h="712127">
                <a:moveTo>
                  <a:pt x="0" y="0"/>
                </a:moveTo>
                <a:lnTo>
                  <a:pt x="3085290" y="0"/>
                </a:lnTo>
                <a:lnTo>
                  <a:pt x="3085290" y="712127"/>
                </a:lnTo>
                <a:lnTo>
                  <a:pt x="0" y="7121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1216152" y="3300984"/>
            <a:ext cx="3200400" cy="1295400"/>
          </a:xfrm>
          <a:custGeom>
            <a:avLst/>
            <a:gdLst/>
            <a:ahLst/>
            <a:cxnLst/>
            <a:rect l="l" t="t" r="r" b="b"/>
            <a:pathLst>
              <a:path w="3200400" h="1295400">
                <a:moveTo>
                  <a:pt x="0" y="0"/>
                </a:moveTo>
                <a:lnTo>
                  <a:pt x="3200400" y="0"/>
                </a:lnTo>
                <a:lnTo>
                  <a:pt x="3200400" y="1295400"/>
                </a:lnTo>
                <a:lnTo>
                  <a:pt x="0" y="1295400"/>
                </a:lnTo>
                <a:lnTo>
                  <a:pt x="0" y="0"/>
                </a:lnTo>
                <a:close/>
              </a:path>
            </a:pathLst>
          </a:custGeom>
          <a:blipFill>
            <a:blip r:embed="rId11"/>
            <a:stretch>
              <a:fillRect/>
            </a:stretch>
          </a:blipFill>
        </p:spPr>
      </p:sp>
      <p:sp>
        <p:nvSpPr>
          <p:cNvPr id="12" name="Freeform 12"/>
          <p:cNvSpPr/>
          <p:nvPr/>
        </p:nvSpPr>
        <p:spPr>
          <a:xfrm>
            <a:off x="1359408" y="3560064"/>
            <a:ext cx="2962656" cy="826008"/>
          </a:xfrm>
          <a:custGeom>
            <a:avLst/>
            <a:gdLst/>
            <a:ahLst/>
            <a:cxnLst/>
            <a:rect l="l" t="t" r="r" b="b"/>
            <a:pathLst>
              <a:path w="2962656" h="826008">
                <a:moveTo>
                  <a:pt x="0" y="0"/>
                </a:moveTo>
                <a:lnTo>
                  <a:pt x="2962656" y="0"/>
                </a:lnTo>
                <a:lnTo>
                  <a:pt x="2962656" y="826008"/>
                </a:lnTo>
                <a:lnTo>
                  <a:pt x="0" y="826008"/>
                </a:lnTo>
                <a:lnTo>
                  <a:pt x="0" y="0"/>
                </a:lnTo>
                <a:close/>
              </a:path>
            </a:pathLst>
          </a:custGeom>
          <a:blipFill>
            <a:blip r:embed="rId12"/>
            <a:stretch>
              <a:fillRect/>
            </a:stretch>
          </a:blipFill>
        </p:spPr>
      </p:sp>
      <p:sp>
        <p:nvSpPr>
          <p:cNvPr id="13" name="Freeform 13"/>
          <p:cNvSpPr/>
          <p:nvPr/>
        </p:nvSpPr>
        <p:spPr>
          <a:xfrm>
            <a:off x="1273350" y="3339160"/>
            <a:ext cx="3085290" cy="1178014"/>
          </a:xfrm>
          <a:custGeom>
            <a:avLst/>
            <a:gdLst/>
            <a:ahLst/>
            <a:cxnLst/>
            <a:rect l="l" t="t" r="r" b="b"/>
            <a:pathLst>
              <a:path w="3085290" h="1178014">
                <a:moveTo>
                  <a:pt x="0" y="0"/>
                </a:moveTo>
                <a:lnTo>
                  <a:pt x="3085290" y="0"/>
                </a:lnTo>
                <a:lnTo>
                  <a:pt x="3085290" y="1178014"/>
                </a:lnTo>
                <a:lnTo>
                  <a:pt x="0" y="117801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a:off x="4675632" y="1395984"/>
            <a:ext cx="6214872" cy="1338072"/>
          </a:xfrm>
          <a:custGeom>
            <a:avLst/>
            <a:gdLst/>
            <a:ahLst/>
            <a:cxnLst/>
            <a:rect l="l" t="t" r="r" b="b"/>
            <a:pathLst>
              <a:path w="6214872" h="1338072">
                <a:moveTo>
                  <a:pt x="0" y="0"/>
                </a:moveTo>
                <a:lnTo>
                  <a:pt x="6214872" y="0"/>
                </a:lnTo>
                <a:lnTo>
                  <a:pt x="6214872" y="1338072"/>
                </a:lnTo>
                <a:lnTo>
                  <a:pt x="0" y="1338072"/>
                </a:lnTo>
                <a:lnTo>
                  <a:pt x="0" y="0"/>
                </a:lnTo>
                <a:close/>
              </a:path>
            </a:pathLst>
          </a:custGeom>
          <a:blipFill>
            <a:blip r:embed="rId15"/>
            <a:stretch>
              <a:fillRect/>
            </a:stretch>
          </a:blipFill>
        </p:spPr>
      </p:sp>
      <p:sp>
        <p:nvSpPr>
          <p:cNvPr id="15" name="Freeform 15"/>
          <p:cNvSpPr/>
          <p:nvPr/>
        </p:nvSpPr>
        <p:spPr>
          <a:xfrm>
            <a:off x="4871799" y="1590361"/>
            <a:ext cx="5626989" cy="750265"/>
          </a:xfrm>
          <a:custGeom>
            <a:avLst/>
            <a:gdLst/>
            <a:ahLst/>
            <a:cxnLst/>
            <a:rect l="l" t="t" r="r" b="b"/>
            <a:pathLst>
              <a:path w="5626989" h="750265">
                <a:moveTo>
                  <a:pt x="0" y="0"/>
                </a:moveTo>
                <a:lnTo>
                  <a:pt x="5626989" y="0"/>
                </a:lnTo>
                <a:lnTo>
                  <a:pt x="5626989" y="750265"/>
                </a:lnTo>
                <a:lnTo>
                  <a:pt x="0" y="750265"/>
                </a:lnTo>
                <a:lnTo>
                  <a:pt x="0" y="0"/>
                </a:lnTo>
                <a:close/>
              </a:path>
            </a:pathLst>
          </a:custGeom>
          <a:blipFill>
            <a:blip r:embed="rId16"/>
            <a:stretch>
              <a:fillRect/>
            </a:stretch>
          </a:blipFill>
        </p:spPr>
      </p:sp>
      <p:sp>
        <p:nvSpPr>
          <p:cNvPr id="16" name="Freeform 16"/>
          <p:cNvSpPr/>
          <p:nvPr/>
        </p:nvSpPr>
        <p:spPr>
          <a:xfrm>
            <a:off x="4675632" y="2286000"/>
            <a:ext cx="6184392" cy="1094232"/>
          </a:xfrm>
          <a:custGeom>
            <a:avLst/>
            <a:gdLst/>
            <a:ahLst/>
            <a:cxnLst/>
            <a:rect l="l" t="t" r="r" b="b"/>
            <a:pathLst>
              <a:path w="6184392" h="1094232">
                <a:moveTo>
                  <a:pt x="0" y="0"/>
                </a:moveTo>
                <a:lnTo>
                  <a:pt x="6184392" y="0"/>
                </a:lnTo>
                <a:lnTo>
                  <a:pt x="6184392" y="1094232"/>
                </a:lnTo>
                <a:lnTo>
                  <a:pt x="0" y="1094232"/>
                </a:lnTo>
                <a:lnTo>
                  <a:pt x="0" y="0"/>
                </a:lnTo>
                <a:close/>
              </a:path>
            </a:pathLst>
          </a:custGeom>
          <a:blipFill>
            <a:blip r:embed="rId17"/>
            <a:stretch>
              <a:fillRect/>
            </a:stretch>
          </a:blipFill>
        </p:spPr>
      </p:sp>
      <p:sp>
        <p:nvSpPr>
          <p:cNvPr id="17" name="Freeform 17"/>
          <p:cNvSpPr/>
          <p:nvPr/>
        </p:nvSpPr>
        <p:spPr>
          <a:xfrm>
            <a:off x="4871799" y="2480129"/>
            <a:ext cx="5595671" cy="507768"/>
          </a:xfrm>
          <a:custGeom>
            <a:avLst/>
            <a:gdLst/>
            <a:ahLst/>
            <a:cxnLst/>
            <a:rect l="l" t="t" r="r" b="b"/>
            <a:pathLst>
              <a:path w="5595671" h="507768">
                <a:moveTo>
                  <a:pt x="0" y="0"/>
                </a:moveTo>
                <a:lnTo>
                  <a:pt x="5595671" y="0"/>
                </a:lnTo>
                <a:lnTo>
                  <a:pt x="5595671" y="507768"/>
                </a:lnTo>
                <a:lnTo>
                  <a:pt x="0" y="507768"/>
                </a:lnTo>
                <a:lnTo>
                  <a:pt x="0" y="0"/>
                </a:lnTo>
                <a:close/>
              </a:path>
            </a:pathLst>
          </a:custGeom>
          <a:blipFill>
            <a:blip r:embed="rId18"/>
            <a:stretch>
              <a:fillRect b="-1"/>
            </a:stretch>
          </a:blipFill>
        </p:spPr>
      </p:sp>
      <p:sp>
        <p:nvSpPr>
          <p:cNvPr id="18" name="Freeform 18"/>
          <p:cNvSpPr/>
          <p:nvPr/>
        </p:nvSpPr>
        <p:spPr>
          <a:xfrm>
            <a:off x="4675632" y="2932176"/>
            <a:ext cx="6184392" cy="3925824"/>
          </a:xfrm>
          <a:custGeom>
            <a:avLst/>
            <a:gdLst/>
            <a:ahLst/>
            <a:cxnLst/>
            <a:rect l="l" t="t" r="r" b="b"/>
            <a:pathLst>
              <a:path w="6184392" h="3925824">
                <a:moveTo>
                  <a:pt x="0" y="0"/>
                </a:moveTo>
                <a:lnTo>
                  <a:pt x="6184392" y="0"/>
                </a:lnTo>
                <a:lnTo>
                  <a:pt x="6184392" y="3925824"/>
                </a:lnTo>
                <a:lnTo>
                  <a:pt x="0" y="3925824"/>
                </a:lnTo>
                <a:lnTo>
                  <a:pt x="0" y="0"/>
                </a:lnTo>
                <a:close/>
              </a:path>
            </a:pathLst>
          </a:custGeom>
          <a:blipFill>
            <a:blip r:embed="rId19"/>
            <a:stretch>
              <a:fillRect/>
            </a:stretch>
          </a:blipFill>
        </p:spPr>
      </p:sp>
      <p:sp>
        <p:nvSpPr>
          <p:cNvPr id="19" name="Freeform 19"/>
          <p:cNvSpPr/>
          <p:nvPr/>
        </p:nvSpPr>
        <p:spPr>
          <a:xfrm>
            <a:off x="4871799" y="3127410"/>
            <a:ext cx="5595671" cy="3341151"/>
          </a:xfrm>
          <a:custGeom>
            <a:avLst/>
            <a:gdLst/>
            <a:ahLst/>
            <a:cxnLst/>
            <a:rect l="l" t="t" r="r" b="b"/>
            <a:pathLst>
              <a:path w="5595671" h="3341151">
                <a:moveTo>
                  <a:pt x="0" y="0"/>
                </a:moveTo>
                <a:lnTo>
                  <a:pt x="5595671" y="0"/>
                </a:lnTo>
                <a:lnTo>
                  <a:pt x="5595671" y="3341151"/>
                </a:lnTo>
                <a:lnTo>
                  <a:pt x="0" y="3341151"/>
                </a:lnTo>
                <a:lnTo>
                  <a:pt x="0" y="0"/>
                </a:lnTo>
                <a:close/>
              </a:path>
            </a:pathLst>
          </a:custGeom>
          <a:blipFill>
            <a:blip r:embed="rId20"/>
            <a:stretch>
              <a:fillRect/>
            </a:stretch>
          </a:blipFill>
        </p:spPr>
      </p:sp>
      <p:sp>
        <p:nvSpPr>
          <p:cNvPr id="20" name="Freeform 20"/>
          <p:cNvSpPr/>
          <p:nvPr/>
        </p:nvSpPr>
        <p:spPr>
          <a:xfrm>
            <a:off x="1356046" y="5102952"/>
            <a:ext cx="3009900" cy="12697"/>
          </a:xfrm>
          <a:custGeom>
            <a:avLst/>
            <a:gdLst/>
            <a:ahLst/>
            <a:cxnLst/>
            <a:rect l="l" t="t" r="r" b="b"/>
            <a:pathLst>
              <a:path w="3009900" h="12697">
                <a:moveTo>
                  <a:pt x="0" y="0"/>
                </a:moveTo>
                <a:lnTo>
                  <a:pt x="3009900" y="0"/>
                </a:lnTo>
                <a:lnTo>
                  <a:pt x="3009900" y="12697"/>
                </a:lnTo>
                <a:lnTo>
                  <a:pt x="0" y="1269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21" name="Freeform 21"/>
          <p:cNvSpPr/>
          <p:nvPr/>
        </p:nvSpPr>
        <p:spPr>
          <a:xfrm>
            <a:off x="1356046" y="5280746"/>
            <a:ext cx="2984497" cy="12697"/>
          </a:xfrm>
          <a:custGeom>
            <a:avLst/>
            <a:gdLst/>
            <a:ahLst/>
            <a:cxnLst/>
            <a:rect l="l" t="t" r="r" b="b"/>
            <a:pathLst>
              <a:path w="2984497" h="12697">
                <a:moveTo>
                  <a:pt x="0" y="0"/>
                </a:moveTo>
                <a:lnTo>
                  <a:pt x="2984496" y="0"/>
                </a:lnTo>
                <a:lnTo>
                  <a:pt x="2984496" y="12697"/>
                </a:lnTo>
                <a:lnTo>
                  <a:pt x="0" y="12697"/>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22" name="TextBox 22"/>
          <p:cNvSpPr txBox="1"/>
          <p:nvPr/>
        </p:nvSpPr>
        <p:spPr>
          <a:xfrm>
            <a:off x="9629384" y="5132232"/>
            <a:ext cx="125187"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8</a:t>
            </a:r>
          </a:p>
        </p:txBody>
      </p:sp>
      <p:sp>
        <p:nvSpPr>
          <p:cNvPr id="23" name="TextBox 23"/>
          <p:cNvSpPr txBox="1"/>
          <p:nvPr/>
        </p:nvSpPr>
        <p:spPr>
          <a:xfrm>
            <a:off x="861451" y="400736"/>
            <a:ext cx="5954639" cy="622725"/>
          </a:xfrm>
          <a:prstGeom prst="rect">
            <a:avLst/>
          </a:prstGeom>
        </p:spPr>
        <p:txBody>
          <a:bodyPr lIns="0" tIns="0" rIns="0" bIns="0" rtlCol="0" anchor="t">
            <a:spAutoFit/>
          </a:bodyPr>
          <a:lstStyle/>
          <a:p>
            <a:pPr algn="l">
              <a:lnSpc>
                <a:spcPts val="5180"/>
              </a:lnSpc>
            </a:pPr>
            <a:r>
              <a:rPr lang="en-US" sz="3700" spc="48">
                <a:solidFill>
                  <a:srgbClr val="0B49CB"/>
                </a:solidFill>
                <a:latin typeface="IBM Plex Sans Condensed"/>
                <a:ea typeface="IBM Plex Sans Condensed"/>
                <a:cs typeface="IBM Plex Sans Condensed"/>
                <a:sym typeface="IBM Plex Sans Condensed"/>
              </a:rPr>
              <a:t>Data Collection –SpaceX API</a:t>
            </a:r>
          </a:p>
        </p:txBody>
      </p:sp>
      <p:sp>
        <p:nvSpPr>
          <p:cNvPr id="24" name="TextBox 24"/>
          <p:cNvSpPr txBox="1"/>
          <p:nvPr/>
        </p:nvSpPr>
        <p:spPr>
          <a:xfrm>
            <a:off x="1551965" y="3654562"/>
            <a:ext cx="2628852" cy="279244"/>
          </a:xfrm>
          <a:prstGeom prst="rect">
            <a:avLst/>
          </a:prstGeom>
        </p:spPr>
        <p:txBody>
          <a:bodyPr lIns="0" tIns="0" rIns="0" bIns="0" rtlCol="0" anchor="t">
            <a:spAutoFit/>
          </a:bodyPr>
          <a:lstStyle/>
          <a:p>
            <a:pPr algn="l">
              <a:lnSpc>
                <a:spcPts val="1895"/>
              </a:lnSpc>
            </a:pPr>
            <a:r>
              <a:rPr lang="en-US" sz="1699">
                <a:solidFill>
                  <a:srgbClr val="FFFFFF"/>
                </a:solidFill>
                <a:latin typeface="Calibri (MS)"/>
                <a:ea typeface="Calibri (MS)"/>
                <a:cs typeface="Calibri (MS)"/>
                <a:sym typeface="Calibri (MS)"/>
              </a:rPr>
              <a:t>Performed data cleaning and </a:t>
            </a:r>
          </a:p>
        </p:txBody>
      </p:sp>
      <p:sp>
        <p:nvSpPr>
          <p:cNvPr id="25" name="TextBox 25"/>
          <p:cNvSpPr txBox="1"/>
          <p:nvPr/>
        </p:nvSpPr>
        <p:spPr>
          <a:xfrm>
            <a:off x="1794786" y="3895354"/>
            <a:ext cx="2083279" cy="279244"/>
          </a:xfrm>
          <a:prstGeom prst="rect">
            <a:avLst/>
          </a:prstGeom>
        </p:spPr>
        <p:txBody>
          <a:bodyPr lIns="0" tIns="0" rIns="0" bIns="0" rtlCol="0" anchor="t">
            <a:spAutoFit/>
          </a:bodyPr>
          <a:lstStyle/>
          <a:p>
            <a:pPr algn="l">
              <a:lnSpc>
                <a:spcPts val="1895"/>
              </a:lnSpc>
            </a:pPr>
            <a:r>
              <a:rPr lang="en-US" sz="1699">
                <a:solidFill>
                  <a:srgbClr val="FFFFFF"/>
                </a:solidFill>
                <a:latin typeface="Calibri (MS)"/>
                <a:ea typeface="Calibri (MS)"/>
                <a:cs typeface="Calibri (MS)"/>
                <a:sym typeface="Calibri (MS)"/>
              </a:rPr>
              <a:t>filling the missing value</a:t>
            </a:r>
          </a:p>
        </p:txBody>
      </p:sp>
      <p:sp>
        <p:nvSpPr>
          <p:cNvPr id="26" name="TextBox 26"/>
          <p:cNvSpPr txBox="1"/>
          <p:nvPr/>
        </p:nvSpPr>
        <p:spPr>
          <a:xfrm>
            <a:off x="1535801" y="1758706"/>
            <a:ext cx="2661399" cy="279244"/>
          </a:xfrm>
          <a:prstGeom prst="rect">
            <a:avLst/>
          </a:prstGeom>
        </p:spPr>
        <p:txBody>
          <a:bodyPr lIns="0" tIns="0" rIns="0" bIns="0" rtlCol="0" anchor="t">
            <a:spAutoFit/>
          </a:bodyPr>
          <a:lstStyle/>
          <a:p>
            <a:pPr algn="l">
              <a:lnSpc>
                <a:spcPts val="1895"/>
              </a:lnSpc>
            </a:pPr>
            <a:r>
              <a:rPr lang="en-US" sz="1699">
                <a:solidFill>
                  <a:srgbClr val="FFFFFF"/>
                </a:solidFill>
                <a:latin typeface="Calibri (MS)"/>
                <a:ea typeface="Calibri (MS)"/>
                <a:cs typeface="Calibri (MS)"/>
                <a:sym typeface="Calibri (MS)"/>
              </a:rPr>
              <a:t>Get request for rocket launch </a:t>
            </a:r>
          </a:p>
        </p:txBody>
      </p:sp>
      <p:sp>
        <p:nvSpPr>
          <p:cNvPr id="27" name="TextBox 27"/>
          <p:cNvSpPr txBox="1"/>
          <p:nvPr/>
        </p:nvSpPr>
        <p:spPr>
          <a:xfrm>
            <a:off x="2196579" y="1999498"/>
            <a:ext cx="1263367" cy="279244"/>
          </a:xfrm>
          <a:prstGeom prst="rect">
            <a:avLst/>
          </a:prstGeom>
        </p:spPr>
        <p:txBody>
          <a:bodyPr lIns="0" tIns="0" rIns="0" bIns="0" rtlCol="0" anchor="t">
            <a:spAutoFit/>
          </a:bodyPr>
          <a:lstStyle/>
          <a:p>
            <a:pPr algn="l">
              <a:lnSpc>
                <a:spcPts val="1895"/>
              </a:lnSpc>
            </a:pPr>
            <a:r>
              <a:rPr lang="en-US" sz="1699">
                <a:solidFill>
                  <a:srgbClr val="FFFFFF"/>
                </a:solidFill>
                <a:latin typeface="Calibri (MS)"/>
                <a:ea typeface="Calibri (MS)"/>
                <a:cs typeface="Calibri (MS)"/>
                <a:sym typeface="Calibri (MS)"/>
              </a:rPr>
              <a:t>data using API</a:t>
            </a:r>
          </a:p>
        </p:txBody>
      </p:sp>
      <p:sp>
        <p:nvSpPr>
          <p:cNvPr id="28" name="TextBox 28"/>
          <p:cNvSpPr txBox="1"/>
          <p:nvPr/>
        </p:nvSpPr>
        <p:spPr>
          <a:xfrm>
            <a:off x="1409624" y="2633482"/>
            <a:ext cx="2869063" cy="520036"/>
          </a:xfrm>
          <a:prstGeom prst="rect">
            <a:avLst/>
          </a:prstGeom>
        </p:spPr>
        <p:txBody>
          <a:bodyPr lIns="0" tIns="0" rIns="0" bIns="0" rtlCol="0" anchor="t">
            <a:spAutoFit/>
          </a:bodyPr>
          <a:lstStyle/>
          <a:p>
            <a:pPr algn="r">
              <a:lnSpc>
                <a:spcPts val="1895"/>
              </a:lnSpc>
            </a:pPr>
            <a:r>
              <a:rPr lang="en-US" sz="1699">
                <a:solidFill>
                  <a:srgbClr val="FFFFFF"/>
                </a:solidFill>
                <a:latin typeface="Calibri (MS)"/>
                <a:ea typeface="Calibri (MS)"/>
                <a:cs typeface="Calibri (MS)"/>
                <a:sym typeface="Calibri (MS)"/>
              </a:rPr>
              <a:t>Use json_normalize method to convert json result to dataframe</a:t>
            </a:r>
          </a:p>
        </p:txBody>
      </p:sp>
      <p:sp>
        <p:nvSpPr>
          <p:cNvPr id="29" name="TextBox 29"/>
          <p:cNvSpPr txBox="1"/>
          <p:nvPr/>
        </p:nvSpPr>
        <p:spPr>
          <a:xfrm>
            <a:off x="1273350" y="4744984"/>
            <a:ext cx="3157737" cy="538609"/>
          </a:xfrm>
          <a:prstGeom prst="rect">
            <a:avLst/>
          </a:prstGeom>
        </p:spPr>
        <p:txBody>
          <a:bodyPr wrap="square" lIns="0" tIns="0" rIns="0" bIns="0" rtlCol="0" anchor="t">
            <a:spAutoFit/>
          </a:bodyPr>
          <a:lstStyle/>
          <a:p>
            <a:pPr algn="l">
              <a:lnSpc>
                <a:spcPts val="1424"/>
              </a:lnSpc>
            </a:pPr>
            <a:r>
              <a:rPr lang="en-US" sz="1200" dirty="0">
                <a:solidFill>
                  <a:srgbClr val="000000"/>
                </a:solidFill>
                <a:latin typeface="Calibri (MS)"/>
                <a:ea typeface="Calibri (MS)"/>
                <a:cs typeface="Calibri (MS)"/>
                <a:sym typeface="Calibri (MS)"/>
              </a:rPr>
              <a:t>From: </a:t>
            </a:r>
          </a:p>
          <a:p>
            <a:pPr algn="l">
              <a:lnSpc>
                <a:spcPts val="1424"/>
              </a:lnSpc>
            </a:pPr>
            <a:r>
              <a:rPr lang="en-US" sz="1200" dirty="0">
                <a:solidFill>
                  <a:srgbClr val="0563C1"/>
                </a:solidFill>
                <a:latin typeface="Calibri (MS)"/>
                <a:ea typeface="Calibri (MS)"/>
                <a:cs typeface="Calibri (MS)"/>
                <a:sym typeface="Calibri (MS)"/>
                <a:hlinkClick r:id="rId25" tooltip="https://github.com/farishelmi17/SpaceX/blob/main/notebook:Data_Collection_yJPxhv2oU.ipynb"/>
              </a:rPr>
              <a:t>https://github.com/Pranay890/Applied-Capstone-Project/blob/main/Data_Collection.ipynb</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2188952" cy="6858000"/>
            <a:chOff x="0" y="0"/>
            <a:chExt cx="12188952" cy="6858000"/>
          </a:xfrm>
        </p:grpSpPr>
        <p:sp>
          <p:nvSpPr>
            <p:cNvPr id="3" name="Freeform 3"/>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close/>
                </a:path>
              </a:pathLst>
            </a:custGeom>
            <a:solidFill>
              <a:srgbClr val="FFFFFF"/>
            </a:solidFill>
          </p:spPr>
        </p:sp>
      </p:grpSp>
      <p:sp>
        <p:nvSpPr>
          <p:cNvPr id="4" name="Freeform 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IN" dirty="0"/>
          </a:p>
        </p:txBody>
      </p:sp>
      <p:sp>
        <p:nvSpPr>
          <p:cNvPr id="5" name="Freeform 5"/>
          <p:cNvSpPr/>
          <p:nvPr/>
        </p:nvSpPr>
        <p:spPr>
          <a:xfrm>
            <a:off x="1216152" y="1673352"/>
            <a:ext cx="3200400" cy="893064"/>
          </a:xfrm>
          <a:custGeom>
            <a:avLst/>
            <a:gdLst/>
            <a:ahLst/>
            <a:cxnLst/>
            <a:rect l="l" t="t" r="r" b="b"/>
            <a:pathLst>
              <a:path w="3200400" h="893064">
                <a:moveTo>
                  <a:pt x="0" y="0"/>
                </a:moveTo>
                <a:lnTo>
                  <a:pt x="3200400" y="0"/>
                </a:lnTo>
                <a:lnTo>
                  <a:pt x="3200400" y="893064"/>
                </a:lnTo>
                <a:lnTo>
                  <a:pt x="0" y="893064"/>
                </a:lnTo>
                <a:lnTo>
                  <a:pt x="0" y="0"/>
                </a:lnTo>
                <a:close/>
              </a:path>
            </a:pathLst>
          </a:custGeom>
          <a:blipFill>
            <a:blip r:embed="rId3"/>
            <a:stretch>
              <a:fillRect/>
            </a:stretch>
          </a:blipFill>
        </p:spPr>
      </p:sp>
      <p:sp>
        <p:nvSpPr>
          <p:cNvPr id="6" name="Freeform 6"/>
          <p:cNvSpPr/>
          <p:nvPr/>
        </p:nvSpPr>
        <p:spPr>
          <a:xfrm>
            <a:off x="1252728" y="1679448"/>
            <a:ext cx="3124200" cy="929640"/>
          </a:xfrm>
          <a:custGeom>
            <a:avLst/>
            <a:gdLst/>
            <a:ahLst/>
            <a:cxnLst/>
            <a:rect l="l" t="t" r="r" b="b"/>
            <a:pathLst>
              <a:path w="3124200" h="929640">
                <a:moveTo>
                  <a:pt x="0" y="0"/>
                </a:moveTo>
                <a:lnTo>
                  <a:pt x="3124200" y="0"/>
                </a:lnTo>
                <a:lnTo>
                  <a:pt x="3124200" y="929640"/>
                </a:lnTo>
                <a:lnTo>
                  <a:pt x="0" y="929640"/>
                </a:lnTo>
                <a:lnTo>
                  <a:pt x="0" y="0"/>
                </a:lnTo>
                <a:close/>
              </a:path>
            </a:pathLst>
          </a:custGeom>
          <a:blipFill>
            <a:blip r:embed="rId4"/>
            <a:stretch>
              <a:fillRect/>
            </a:stretch>
          </a:blipFill>
        </p:spPr>
      </p:sp>
      <p:sp>
        <p:nvSpPr>
          <p:cNvPr id="7" name="Freeform 7"/>
          <p:cNvSpPr/>
          <p:nvPr/>
        </p:nvSpPr>
        <p:spPr>
          <a:xfrm>
            <a:off x="1209856" y="1648616"/>
            <a:ext cx="3212287" cy="903570"/>
          </a:xfrm>
          <a:custGeom>
            <a:avLst/>
            <a:gdLst/>
            <a:ahLst/>
            <a:cxnLst/>
            <a:rect l="l" t="t" r="r" b="b"/>
            <a:pathLst>
              <a:path w="3212287" h="903570">
                <a:moveTo>
                  <a:pt x="0" y="0"/>
                </a:moveTo>
                <a:lnTo>
                  <a:pt x="3212287" y="0"/>
                </a:lnTo>
                <a:lnTo>
                  <a:pt x="3212287" y="903570"/>
                </a:lnTo>
                <a:lnTo>
                  <a:pt x="0" y="9035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216152" y="2517648"/>
            <a:ext cx="3200400" cy="1091184"/>
          </a:xfrm>
          <a:custGeom>
            <a:avLst/>
            <a:gdLst/>
            <a:ahLst/>
            <a:cxnLst/>
            <a:rect l="l" t="t" r="r" b="b"/>
            <a:pathLst>
              <a:path w="3200400" h="1091184">
                <a:moveTo>
                  <a:pt x="0" y="0"/>
                </a:moveTo>
                <a:lnTo>
                  <a:pt x="3200400" y="0"/>
                </a:lnTo>
                <a:lnTo>
                  <a:pt x="3200400" y="1091184"/>
                </a:lnTo>
                <a:lnTo>
                  <a:pt x="0" y="1091184"/>
                </a:lnTo>
                <a:lnTo>
                  <a:pt x="0" y="0"/>
                </a:lnTo>
                <a:close/>
              </a:path>
            </a:pathLst>
          </a:custGeom>
          <a:blipFill>
            <a:blip r:embed="rId7"/>
            <a:stretch>
              <a:fillRect/>
            </a:stretch>
          </a:blipFill>
        </p:spPr>
      </p:sp>
      <p:sp>
        <p:nvSpPr>
          <p:cNvPr id="9" name="Freeform 9"/>
          <p:cNvSpPr/>
          <p:nvPr/>
        </p:nvSpPr>
        <p:spPr>
          <a:xfrm>
            <a:off x="1325880" y="2624328"/>
            <a:ext cx="2980944" cy="929640"/>
          </a:xfrm>
          <a:custGeom>
            <a:avLst/>
            <a:gdLst/>
            <a:ahLst/>
            <a:cxnLst/>
            <a:rect l="l" t="t" r="r" b="b"/>
            <a:pathLst>
              <a:path w="2980944" h="929640">
                <a:moveTo>
                  <a:pt x="0" y="0"/>
                </a:moveTo>
                <a:lnTo>
                  <a:pt x="2980944" y="0"/>
                </a:lnTo>
                <a:lnTo>
                  <a:pt x="2980944" y="929640"/>
                </a:lnTo>
                <a:lnTo>
                  <a:pt x="0" y="929640"/>
                </a:lnTo>
                <a:lnTo>
                  <a:pt x="0" y="0"/>
                </a:lnTo>
                <a:close/>
              </a:path>
            </a:pathLst>
          </a:custGeom>
          <a:blipFill>
            <a:blip r:embed="rId8"/>
            <a:stretch>
              <a:fillRect/>
            </a:stretch>
          </a:blipFill>
        </p:spPr>
      </p:sp>
      <p:sp>
        <p:nvSpPr>
          <p:cNvPr id="10" name="Freeform 10"/>
          <p:cNvSpPr/>
          <p:nvPr/>
        </p:nvSpPr>
        <p:spPr>
          <a:xfrm>
            <a:off x="1273350" y="2557072"/>
            <a:ext cx="3085290" cy="975274"/>
          </a:xfrm>
          <a:custGeom>
            <a:avLst/>
            <a:gdLst/>
            <a:ahLst/>
            <a:cxnLst/>
            <a:rect l="l" t="t" r="r" b="b"/>
            <a:pathLst>
              <a:path w="3085290" h="975274">
                <a:moveTo>
                  <a:pt x="0" y="0"/>
                </a:moveTo>
                <a:lnTo>
                  <a:pt x="3085290" y="0"/>
                </a:lnTo>
                <a:lnTo>
                  <a:pt x="3085290" y="975274"/>
                </a:lnTo>
                <a:lnTo>
                  <a:pt x="0" y="9752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1216152" y="3560064"/>
            <a:ext cx="3200400" cy="1155192"/>
          </a:xfrm>
          <a:custGeom>
            <a:avLst/>
            <a:gdLst/>
            <a:ahLst/>
            <a:cxnLst/>
            <a:rect l="l" t="t" r="r" b="b"/>
            <a:pathLst>
              <a:path w="3200400" h="1155192">
                <a:moveTo>
                  <a:pt x="0" y="0"/>
                </a:moveTo>
                <a:lnTo>
                  <a:pt x="3200400" y="0"/>
                </a:lnTo>
                <a:lnTo>
                  <a:pt x="3200400" y="1155192"/>
                </a:lnTo>
                <a:lnTo>
                  <a:pt x="0" y="1155192"/>
                </a:lnTo>
                <a:lnTo>
                  <a:pt x="0" y="0"/>
                </a:lnTo>
                <a:close/>
              </a:path>
            </a:pathLst>
          </a:custGeom>
          <a:blipFill>
            <a:blip r:embed="rId11"/>
            <a:stretch>
              <a:fillRect/>
            </a:stretch>
          </a:blipFill>
        </p:spPr>
      </p:sp>
      <p:sp>
        <p:nvSpPr>
          <p:cNvPr id="12" name="Freeform 12"/>
          <p:cNvSpPr/>
          <p:nvPr/>
        </p:nvSpPr>
        <p:spPr>
          <a:xfrm>
            <a:off x="1228344" y="3560064"/>
            <a:ext cx="3233928" cy="1210056"/>
          </a:xfrm>
          <a:custGeom>
            <a:avLst/>
            <a:gdLst/>
            <a:ahLst/>
            <a:cxnLst/>
            <a:rect l="l" t="t" r="r" b="b"/>
            <a:pathLst>
              <a:path w="3233928" h="1210056">
                <a:moveTo>
                  <a:pt x="0" y="0"/>
                </a:moveTo>
                <a:lnTo>
                  <a:pt x="3233928" y="0"/>
                </a:lnTo>
                <a:lnTo>
                  <a:pt x="3233928" y="1210056"/>
                </a:lnTo>
                <a:lnTo>
                  <a:pt x="0" y="1210056"/>
                </a:lnTo>
                <a:lnTo>
                  <a:pt x="0" y="0"/>
                </a:lnTo>
                <a:close/>
              </a:path>
            </a:pathLst>
          </a:custGeom>
          <a:blipFill>
            <a:blip r:embed="rId12"/>
            <a:stretch>
              <a:fillRect/>
            </a:stretch>
          </a:blipFill>
        </p:spPr>
      </p:sp>
      <p:sp>
        <p:nvSpPr>
          <p:cNvPr id="13" name="Freeform 13"/>
          <p:cNvSpPr/>
          <p:nvPr/>
        </p:nvSpPr>
        <p:spPr>
          <a:xfrm>
            <a:off x="1209856" y="3537233"/>
            <a:ext cx="3212287" cy="1165088"/>
          </a:xfrm>
          <a:custGeom>
            <a:avLst/>
            <a:gdLst/>
            <a:ahLst/>
            <a:cxnLst/>
            <a:rect l="l" t="t" r="r" b="b"/>
            <a:pathLst>
              <a:path w="3212287" h="1165088">
                <a:moveTo>
                  <a:pt x="0" y="0"/>
                </a:moveTo>
                <a:lnTo>
                  <a:pt x="3212287" y="0"/>
                </a:lnTo>
                <a:lnTo>
                  <a:pt x="3212287" y="1165088"/>
                </a:lnTo>
                <a:lnTo>
                  <a:pt x="0" y="116508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a:off x="4443984" y="1517904"/>
            <a:ext cx="7586472" cy="1386840"/>
          </a:xfrm>
          <a:custGeom>
            <a:avLst/>
            <a:gdLst/>
            <a:ahLst/>
            <a:cxnLst/>
            <a:rect l="l" t="t" r="r" b="b"/>
            <a:pathLst>
              <a:path w="7586472" h="1386840">
                <a:moveTo>
                  <a:pt x="0" y="0"/>
                </a:moveTo>
                <a:lnTo>
                  <a:pt x="7586472" y="0"/>
                </a:lnTo>
                <a:lnTo>
                  <a:pt x="7586472" y="1386840"/>
                </a:lnTo>
                <a:lnTo>
                  <a:pt x="0" y="1386840"/>
                </a:lnTo>
                <a:lnTo>
                  <a:pt x="0" y="0"/>
                </a:lnTo>
                <a:close/>
              </a:path>
            </a:pathLst>
          </a:custGeom>
          <a:blipFill>
            <a:blip r:embed="rId15"/>
            <a:stretch>
              <a:fillRect/>
            </a:stretch>
          </a:blipFill>
        </p:spPr>
      </p:sp>
      <p:sp>
        <p:nvSpPr>
          <p:cNvPr id="15" name="Freeform 15"/>
          <p:cNvSpPr/>
          <p:nvPr/>
        </p:nvSpPr>
        <p:spPr>
          <a:xfrm>
            <a:off x="4639961" y="1711947"/>
            <a:ext cx="6997703" cy="800100"/>
          </a:xfrm>
          <a:custGeom>
            <a:avLst/>
            <a:gdLst/>
            <a:ahLst/>
            <a:cxnLst/>
            <a:rect l="l" t="t" r="r" b="b"/>
            <a:pathLst>
              <a:path w="6997703" h="800100">
                <a:moveTo>
                  <a:pt x="0" y="0"/>
                </a:moveTo>
                <a:lnTo>
                  <a:pt x="6997703" y="0"/>
                </a:lnTo>
                <a:lnTo>
                  <a:pt x="6997703" y="800100"/>
                </a:lnTo>
                <a:lnTo>
                  <a:pt x="0" y="800100"/>
                </a:lnTo>
                <a:lnTo>
                  <a:pt x="0" y="0"/>
                </a:lnTo>
                <a:close/>
              </a:path>
            </a:pathLst>
          </a:custGeom>
          <a:blipFill>
            <a:blip r:embed="rId16"/>
            <a:stretch>
              <a:fillRect/>
            </a:stretch>
          </a:blipFill>
        </p:spPr>
      </p:sp>
      <p:sp>
        <p:nvSpPr>
          <p:cNvPr id="16" name="Freeform 16"/>
          <p:cNvSpPr/>
          <p:nvPr/>
        </p:nvSpPr>
        <p:spPr>
          <a:xfrm>
            <a:off x="4443984" y="2520696"/>
            <a:ext cx="7586472" cy="1386840"/>
          </a:xfrm>
          <a:custGeom>
            <a:avLst/>
            <a:gdLst/>
            <a:ahLst/>
            <a:cxnLst/>
            <a:rect l="l" t="t" r="r" b="b"/>
            <a:pathLst>
              <a:path w="7586472" h="1386840">
                <a:moveTo>
                  <a:pt x="0" y="0"/>
                </a:moveTo>
                <a:lnTo>
                  <a:pt x="7586472" y="0"/>
                </a:lnTo>
                <a:lnTo>
                  <a:pt x="7586472" y="1386840"/>
                </a:lnTo>
                <a:lnTo>
                  <a:pt x="0" y="1386840"/>
                </a:lnTo>
                <a:lnTo>
                  <a:pt x="0" y="0"/>
                </a:lnTo>
                <a:close/>
              </a:path>
            </a:pathLst>
          </a:custGeom>
          <a:blipFill>
            <a:blip r:embed="rId17"/>
            <a:stretch>
              <a:fillRect/>
            </a:stretch>
          </a:blipFill>
        </p:spPr>
      </p:sp>
      <p:sp>
        <p:nvSpPr>
          <p:cNvPr id="17" name="Freeform 17"/>
          <p:cNvSpPr/>
          <p:nvPr/>
        </p:nvSpPr>
        <p:spPr>
          <a:xfrm>
            <a:off x="4639961" y="2714615"/>
            <a:ext cx="6997703" cy="800100"/>
          </a:xfrm>
          <a:custGeom>
            <a:avLst/>
            <a:gdLst/>
            <a:ahLst/>
            <a:cxnLst/>
            <a:rect l="l" t="t" r="r" b="b"/>
            <a:pathLst>
              <a:path w="6997703" h="800100">
                <a:moveTo>
                  <a:pt x="0" y="0"/>
                </a:moveTo>
                <a:lnTo>
                  <a:pt x="6997703" y="0"/>
                </a:lnTo>
                <a:lnTo>
                  <a:pt x="6997703" y="800100"/>
                </a:lnTo>
                <a:lnTo>
                  <a:pt x="0" y="800100"/>
                </a:lnTo>
                <a:lnTo>
                  <a:pt x="0" y="0"/>
                </a:lnTo>
                <a:close/>
              </a:path>
            </a:pathLst>
          </a:custGeom>
          <a:blipFill>
            <a:blip r:embed="rId18"/>
            <a:stretch>
              <a:fillRect/>
            </a:stretch>
          </a:blipFill>
        </p:spPr>
      </p:sp>
      <p:sp>
        <p:nvSpPr>
          <p:cNvPr id="18" name="Freeform 18"/>
          <p:cNvSpPr/>
          <p:nvPr/>
        </p:nvSpPr>
        <p:spPr>
          <a:xfrm>
            <a:off x="4443984" y="3471672"/>
            <a:ext cx="7586472" cy="3316224"/>
          </a:xfrm>
          <a:custGeom>
            <a:avLst/>
            <a:gdLst/>
            <a:ahLst/>
            <a:cxnLst/>
            <a:rect l="l" t="t" r="r" b="b"/>
            <a:pathLst>
              <a:path w="7586472" h="3316224">
                <a:moveTo>
                  <a:pt x="0" y="0"/>
                </a:moveTo>
                <a:lnTo>
                  <a:pt x="7586472" y="0"/>
                </a:lnTo>
                <a:lnTo>
                  <a:pt x="7586472" y="3316224"/>
                </a:lnTo>
                <a:lnTo>
                  <a:pt x="0" y="3316224"/>
                </a:lnTo>
                <a:lnTo>
                  <a:pt x="0" y="0"/>
                </a:lnTo>
                <a:close/>
              </a:path>
            </a:pathLst>
          </a:custGeom>
          <a:blipFill>
            <a:blip r:embed="rId19"/>
            <a:stretch>
              <a:fillRect/>
            </a:stretch>
          </a:blipFill>
        </p:spPr>
      </p:sp>
      <p:sp>
        <p:nvSpPr>
          <p:cNvPr id="19" name="Freeform 19"/>
          <p:cNvSpPr/>
          <p:nvPr/>
        </p:nvSpPr>
        <p:spPr>
          <a:xfrm>
            <a:off x="4639961" y="3666439"/>
            <a:ext cx="6997703" cy="2730503"/>
          </a:xfrm>
          <a:custGeom>
            <a:avLst/>
            <a:gdLst/>
            <a:ahLst/>
            <a:cxnLst/>
            <a:rect l="l" t="t" r="r" b="b"/>
            <a:pathLst>
              <a:path w="6997703" h="2730503">
                <a:moveTo>
                  <a:pt x="0" y="0"/>
                </a:moveTo>
                <a:lnTo>
                  <a:pt x="6997703" y="0"/>
                </a:lnTo>
                <a:lnTo>
                  <a:pt x="6997703" y="2730503"/>
                </a:lnTo>
                <a:lnTo>
                  <a:pt x="0" y="2730503"/>
                </a:lnTo>
                <a:lnTo>
                  <a:pt x="0" y="0"/>
                </a:lnTo>
                <a:close/>
              </a:path>
            </a:pathLst>
          </a:custGeom>
          <a:blipFill>
            <a:blip r:embed="rId20"/>
            <a:stretch>
              <a:fillRect/>
            </a:stretch>
          </a:blipFill>
        </p:spPr>
      </p:sp>
      <p:sp>
        <p:nvSpPr>
          <p:cNvPr id="20" name="Freeform 20"/>
          <p:cNvSpPr/>
          <p:nvPr/>
        </p:nvSpPr>
        <p:spPr>
          <a:xfrm>
            <a:off x="1402547" y="5205565"/>
            <a:ext cx="2755897" cy="12697"/>
          </a:xfrm>
          <a:custGeom>
            <a:avLst/>
            <a:gdLst/>
            <a:ahLst/>
            <a:cxnLst/>
            <a:rect l="l" t="t" r="r" b="b"/>
            <a:pathLst>
              <a:path w="2755897" h="12697">
                <a:moveTo>
                  <a:pt x="0" y="0"/>
                </a:moveTo>
                <a:lnTo>
                  <a:pt x="2755897" y="0"/>
                </a:lnTo>
                <a:lnTo>
                  <a:pt x="2755897" y="12697"/>
                </a:lnTo>
                <a:lnTo>
                  <a:pt x="0" y="1269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21" name="Freeform 21"/>
          <p:cNvSpPr/>
          <p:nvPr/>
        </p:nvSpPr>
        <p:spPr>
          <a:xfrm>
            <a:off x="1402547" y="5383368"/>
            <a:ext cx="2755897" cy="12697"/>
          </a:xfrm>
          <a:custGeom>
            <a:avLst/>
            <a:gdLst/>
            <a:ahLst/>
            <a:cxnLst/>
            <a:rect l="l" t="t" r="r" b="b"/>
            <a:pathLst>
              <a:path w="2755897" h="12697">
                <a:moveTo>
                  <a:pt x="0" y="0"/>
                </a:moveTo>
                <a:lnTo>
                  <a:pt x="2755897" y="0"/>
                </a:lnTo>
                <a:lnTo>
                  <a:pt x="2755897" y="12697"/>
                </a:lnTo>
                <a:lnTo>
                  <a:pt x="0" y="12697"/>
                </a:lnTo>
                <a:lnTo>
                  <a:pt x="0" y="0"/>
                </a:lnTo>
                <a:close/>
              </a:path>
            </a:pathLst>
          </a:custGeom>
          <a:blipFill>
            <a:blip r:embed="rId21">
              <a:extLst>
                <a:ext uri="{96DAC541-7B7A-43D3-8B79-37D633B846F1}">
                  <asvg:svgBlip xmlns:asvg="http://schemas.microsoft.com/office/drawing/2016/SVG/main" r:embed="rId23"/>
                </a:ext>
              </a:extLst>
            </a:blip>
            <a:stretch>
              <a:fillRect/>
            </a:stretch>
          </a:blipFill>
        </p:spPr>
      </p:sp>
      <p:sp>
        <p:nvSpPr>
          <p:cNvPr id="23" name="TextBox 23"/>
          <p:cNvSpPr txBox="1"/>
          <p:nvPr/>
        </p:nvSpPr>
        <p:spPr>
          <a:xfrm>
            <a:off x="11243034" y="6080160"/>
            <a:ext cx="125187" cy="269024"/>
          </a:xfrm>
          <a:prstGeom prst="rect">
            <a:avLst/>
          </a:prstGeom>
        </p:spPr>
        <p:txBody>
          <a:bodyPr lIns="0" tIns="0" rIns="0" bIns="0" rtlCol="0" anchor="t">
            <a:spAutoFit/>
          </a:bodyPr>
          <a:lstStyle/>
          <a:p>
            <a:pPr algn="l">
              <a:lnSpc>
                <a:spcPts val="2240"/>
              </a:lnSpc>
            </a:pPr>
            <a:r>
              <a:rPr lang="en-US" sz="1600" spc="20">
                <a:solidFill>
                  <a:srgbClr val="1C7DDB"/>
                </a:solidFill>
                <a:latin typeface="IBM Plex Sans Condensed"/>
                <a:ea typeface="IBM Plex Sans Condensed"/>
                <a:cs typeface="IBM Plex Sans Condensed"/>
                <a:sym typeface="IBM Plex Sans Condensed"/>
              </a:rPr>
              <a:t>9</a:t>
            </a:r>
          </a:p>
        </p:txBody>
      </p:sp>
      <p:sp>
        <p:nvSpPr>
          <p:cNvPr id="24" name="TextBox 24"/>
          <p:cNvSpPr txBox="1"/>
          <p:nvPr/>
        </p:nvSpPr>
        <p:spPr>
          <a:xfrm>
            <a:off x="1013851" y="553136"/>
            <a:ext cx="5347059" cy="622725"/>
          </a:xfrm>
          <a:prstGeom prst="rect">
            <a:avLst/>
          </a:prstGeom>
        </p:spPr>
        <p:txBody>
          <a:bodyPr lIns="0" tIns="0" rIns="0" bIns="0" rtlCol="0" anchor="t">
            <a:spAutoFit/>
          </a:bodyPr>
          <a:lstStyle/>
          <a:p>
            <a:pPr algn="l">
              <a:lnSpc>
                <a:spcPts val="5180"/>
              </a:lnSpc>
            </a:pPr>
            <a:r>
              <a:rPr lang="en-US" sz="3700" spc="51">
                <a:solidFill>
                  <a:srgbClr val="0B49CB"/>
                </a:solidFill>
                <a:latin typeface="IBM Plex Sans Condensed"/>
                <a:ea typeface="IBM Plex Sans Condensed"/>
                <a:cs typeface="IBM Plex Sans Condensed"/>
                <a:sym typeface="IBM Plex Sans Condensed"/>
              </a:rPr>
              <a:t>Data Collection -Scraping</a:t>
            </a:r>
          </a:p>
        </p:txBody>
      </p:sp>
      <p:sp>
        <p:nvSpPr>
          <p:cNvPr id="25" name="TextBox 25"/>
          <p:cNvSpPr txBox="1"/>
          <p:nvPr/>
        </p:nvSpPr>
        <p:spPr>
          <a:xfrm>
            <a:off x="1773098" y="1769383"/>
            <a:ext cx="2186016" cy="344214"/>
          </a:xfrm>
          <a:prstGeom prst="rect">
            <a:avLst/>
          </a:prstGeom>
        </p:spPr>
        <p:txBody>
          <a:bodyPr lIns="0" tIns="0" rIns="0" bIns="0" rtlCol="0" anchor="t">
            <a:spAutoFit/>
          </a:bodyPr>
          <a:lstStyle/>
          <a:p>
            <a:pPr algn="l">
              <a:lnSpc>
                <a:spcPts val="2207"/>
              </a:lnSpc>
            </a:pPr>
            <a:r>
              <a:rPr lang="en-US" sz="1999">
                <a:solidFill>
                  <a:srgbClr val="FFFFFF"/>
                </a:solidFill>
                <a:latin typeface="Calibri (MS)"/>
                <a:ea typeface="Calibri (MS)"/>
                <a:cs typeface="Calibri (MS)"/>
                <a:sym typeface="Calibri (MS)"/>
              </a:rPr>
              <a:t>Request the Falcon9 </a:t>
            </a:r>
          </a:p>
        </p:txBody>
      </p:sp>
      <p:sp>
        <p:nvSpPr>
          <p:cNvPr id="26" name="TextBox 26"/>
          <p:cNvSpPr txBox="1"/>
          <p:nvPr/>
        </p:nvSpPr>
        <p:spPr>
          <a:xfrm>
            <a:off x="1464935" y="2049799"/>
            <a:ext cx="2755964" cy="344214"/>
          </a:xfrm>
          <a:prstGeom prst="rect">
            <a:avLst/>
          </a:prstGeom>
        </p:spPr>
        <p:txBody>
          <a:bodyPr lIns="0" tIns="0" rIns="0" bIns="0" rtlCol="0" anchor="t">
            <a:spAutoFit/>
          </a:bodyPr>
          <a:lstStyle/>
          <a:p>
            <a:pPr algn="l">
              <a:lnSpc>
                <a:spcPts val="2207"/>
              </a:lnSpc>
            </a:pPr>
            <a:r>
              <a:rPr lang="en-US" sz="1999">
                <a:solidFill>
                  <a:srgbClr val="FFFFFF"/>
                </a:solidFill>
                <a:latin typeface="Calibri (MS)"/>
                <a:ea typeface="Calibri (MS)"/>
                <a:cs typeface="Calibri (MS)"/>
                <a:sym typeface="Calibri (MS)"/>
              </a:rPr>
              <a:t>Launch Wiki page from url</a:t>
            </a:r>
          </a:p>
        </p:txBody>
      </p:sp>
      <p:sp>
        <p:nvSpPr>
          <p:cNvPr id="27" name="TextBox 27"/>
          <p:cNvSpPr txBox="1"/>
          <p:nvPr/>
        </p:nvSpPr>
        <p:spPr>
          <a:xfrm>
            <a:off x="1635214" y="2457088"/>
            <a:ext cx="2467299" cy="601389"/>
          </a:xfrm>
          <a:prstGeom prst="rect">
            <a:avLst/>
          </a:prstGeom>
        </p:spPr>
        <p:txBody>
          <a:bodyPr lIns="0" tIns="0" rIns="0" bIns="0" rtlCol="0" anchor="t">
            <a:spAutoFit/>
          </a:bodyPr>
          <a:lstStyle/>
          <a:p>
            <a:pPr algn="l">
              <a:lnSpc>
                <a:spcPts val="4999"/>
              </a:lnSpc>
            </a:pPr>
            <a:r>
              <a:rPr lang="en-US" sz="1999">
                <a:solidFill>
                  <a:srgbClr val="FFFFFF"/>
                </a:solidFill>
                <a:latin typeface="Calibri (MS)"/>
                <a:ea typeface="Calibri (MS)"/>
                <a:cs typeface="Calibri (MS)"/>
                <a:sym typeface="Calibri (MS)"/>
              </a:rPr>
              <a:t>Create a BeautifulSoup </a:t>
            </a:r>
          </a:p>
        </p:txBody>
      </p:sp>
      <p:sp>
        <p:nvSpPr>
          <p:cNvPr id="28" name="TextBox 28"/>
          <p:cNvSpPr txBox="1"/>
          <p:nvPr/>
        </p:nvSpPr>
        <p:spPr>
          <a:xfrm>
            <a:off x="1536278" y="3118504"/>
            <a:ext cx="2610745" cy="220389"/>
          </a:xfrm>
          <a:prstGeom prst="rect">
            <a:avLst/>
          </a:prstGeom>
        </p:spPr>
        <p:txBody>
          <a:bodyPr lIns="0" tIns="0" rIns="0" bIns="0" rtlCol="0" anchor="t">
            <a:spAutoFit/>
          </a:bodyPr>
          <a:lstStyle/>
          <a:p>
            <a:pPr algn="l">
              <a:lnSpc>
                <a:spcPts val="999"/>
              </a:lnSpc>
            </a:pPr>
            <a:r>
              <a:rPr lang="en-US" sz="1999">
                <a:solidFill>
                  <a:srgbClr val="FFFFFF"/>
                </a:solidFill>
                <a:latin typeface="Calibri (MS)"/>
                <a:ea typeface="Calibri (MS)"/>
                <a:cs typeface="Calibri (MS)"/>
                <a:sym typeface="Calibri (MS)"/>
              </a:rPr>
              <a:t>from the HTML response</a:t>
            </a:r>
          </a:p>
        </p:txBody>
      </p:sp>
      <p:sp>
        <p:nvSpPr>
          <p:cNvPr id="29" name="TextBox 29"/>
          <p:cNvSpPr txBox="1"/>
          <p:nvPr/>
        </p:nvSpPr>
        <p:spPr>
          <a:xfrm>
            <a:off x="1438389" y="3392824"/>
            <a:ext cx="2868844" cy="881805"/>
          </a:xfrm>
          <a:prstGeom prst="rect">
            <a:avLst/>
          </a:prstGeom>
        </p:spPr>
        <p:txBody>
          <a:bodyPr lIns="0" tIns="0" rIns="0" bIns="0" rtlCol="0" anchor="t">
            <a:spAutoFit/>
          </a:bodyPr>
          <a:lstStyle/>
          <a:p>
            <a:pPr algn="ctr">
              <a:lnSpc>
                <a:spcPts val="4999"/>
              </a:lnSpc>
            </a:pPr>
            <a:r>
              <a:rPr lang="en-US" sz="1999">
                <a:solidFill>
                  <a:srgbClr val="FFFFFF"/>
                </a:solidFill>
                <a:latin typeface="Calibri (MS)"/>
                <a:ea typeface="Calibri (MS)"/>
                <a:cs typeface="Calibri (MS)"/>
                <a:sym typeface="Calibri (MS)"/>
              </a:rPr>
              <a:t>Extract all column/variable </a:t>
            </a:r>
          </a:p>
          <a:p>
            <a:pPr algn="ctr">
              <a:lnSpc>
                <a:spcPts val="999"/>
              </a:lnSpc>
            </a:pPr>
            <a:r>
              <a:rPr lang="en-US" sz="1999">
                <a:solidFill>
                  <a:srgbClr val="FFFFFF"/>
                </a:solidFill>
                <a:latin typeface="Calibri (MS)"/>
                <a:ea typeface="Calibri (MS)"/>
                <a:cs typeface="Calibri (MS)"/>
                <a:sym typeface="Calibri (MS)"/>
              </a:rPr>
              <a:t>names from the HTML </a:t>
            </a:r>
          </a:p>
        </p:txBody>
      </p:sp>
      <p:sp>
        <p:nvSpPr>
          <p:cNvPr id="30" name="TextBox 30"/>
          <p:cNvSpPr txBox="1"/>
          <p:nvPr/>
        </p:nvSpPr>
        <p:spPr>
          <a:xfrm>
            <a:off x="2451021" y="4103008"/>
            <a:ext cx="744598" cy="448989"/>
          </a:xfrm>
          <a:prstGeom prst="rect">
            <a:avLst/>
          </a:prstGeom>
        </p:spPr>
        <p:txBody>
          <a:bodyPr lIns="0" tIns="0" rIns="0" bIns="0" rtlCol="0" anchor="t">
            <a:spAutoFit/>
          </a:bodyPr>
          <a:lstStyle/>
          <a:p>
            <a:pPr algn="l">
              <a:lnSpc>
                <a:spcPts val="3367"/>
              </a:lnSpc>
            </a:pPr>
            <a:r>
              <a:rPr lang="en-US" sz="1999">
                <a:solidFill>
                  <a:srgbClr val="FFFFFF"/>
                </a:solidFill>
                <a:latin typeface="Calibri (MS)"/>
                <a:ea typeface="Calibri (MS)"/>
                <a:cs typeface="Calibri (MS)"/>
                <a:sym typeface="Calibri (MS)"/>
              </a:rPr>
              <a:t>header</a:t>
            </a:r>
          </a:p>
        </p:txBody>
      </p:sp>
      <p:sp>
        <p:nvSpPr>
          <p:cNvPr id="31" name="TextBox 31"/>
          <p:cNvSpPr txBox="1"/>
          <p:nvPr/>
        </p:nvSpPr>
        <p:spPr>
          <a:xfrm>
            <a:off x="685347" y="5043125"/>
            <a:ext cx="3531347" cy="569643"/>
          </a:xfrm>
          <a:prstGeom prst="rect">
            <a:avLst/>
          </a:prstGeom>
        </p:spPr>
        <p:txBody>
          <a:bodyPr wrap="square" lIns="0" tIns="0" rIns="0" bIns="0" rtlCol="0" anchor="t">
            <a:spAutoFit/>
          </a:bodyPr>
          <a:lstStyle/>
          <a:p>
            <a:pPr algn="just">
              <a:lnSpc>
                <a:spcPts val="1452"/>
              </a:lnSpc>
            </a:pPr>
            <a:r>
              <a:rPr lang="en-US" sz="1200" dirty="0">
                <a:solidFill>
                  <a:srgbClr val="000000"/>
                </a:solidFill>
                <a:latin typeface="Calibri (MS)"/>
                <a:ea typeface="Calibri (MS)"/>
                <a:cs typeface="Calibri (MS)"/>
                <a:sym typeface="Calibri (MS)"/>
              </a:rPr>
              <a:t>From: </a:t>
            </a:r>
            <a:r>
              <a:rPr lang="en-US" sz="1200" dirty="0">
                <a:solidFill>
                  <a:srgbClr val="0563C1"/>
                </a:solidFill>
                <a:latin typeface="Calibri (MS)"/>
                <a:ea typeface="Calibri (MS)"/>
                <a:cs typeface="Calibri (MS)"/>
                <a:sym typeface="Calibri (MS)"/>
                <a:hlinkClick r:id="rId24" tooltip="https://github.com/farishelmi17/SpaceX/blob/main/notebook:Data_Collection_with_Web_Scraping_nI89VIRCE.ipynb"/>
              </a:rPr>
              <a:t>https://github.com/Pranay890/Applied-Capstone-Project/blob/main/Data_Collection_with_Web_Scraping.ipynb</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2503</Words>
  <Application>Microsoft Office PowerPoint</Application>
  <PresentationFormat>Widescreen</PresentationFormat>
  <Paragraphs>296</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 (MS)</vt:lpstr>
      <vt:lpstr>IBM Plex Sans Condensed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SpaceX_compressed.pdf</dc:title>
  <dc:creator>Pranay Patil</dc:creator>
  <cp:lastModifiedBy>Pranay Patil</cp:lastModifiedBy>
  <cp:revision>2</cp:revision>
  <dcterms:created xsi:type="dcterms:W3CDTF">2006-08-16T00:00:00Z</dcterms:created>
  <dcterms:modified xsi:type="dcterms:W3CDTF">2025-02-24T18:24:27Z</dcterms:modified>
  <dc:identifier>DAGgCn2MN5E</dc:identifier>
</cp:coreProperties>
</file>